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6" r:id="rId3"/>
    <p:sldId id="257" r:id="rId4"/>
    <p:sldId id="267" r:id="rId5"/>
    <p:sldId id="270" r:id="rId6"/>
    <p:sldId id="276" r:id="rId7"/>
    <p:sldId id="273" r:id="rId8"/>
    <p:sldId id="271" r:id="rId9"/>
    <p:sldId id="281" r:id="rId10"/>
    <p:sldId id="278" r:id="rId11"/>
    <p:sldId id="277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794F-90D3-49F0-AF5E-F0C318C7FA35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6301E-B335-436D-96B8-068FEE860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99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E3B-2859-494F-8070-6864F64C2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731D-CFD3-475D-823F-1DDC15E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CE76-9501-4340-A233-EA13896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5029-E15E-479C-A4D1-F6B22D123B9B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541B-EAAB-4C00-8745-1ECF8C0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3CB8-C6D7-4601-AAE8-BE2E14C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AD6A-089B-4DF6-9A7D-189EB6695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605" y="396166"/>
            <a:ext cx="246909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6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FC43-8BB9-4A79-829D-76888271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DFF1-8C61-4617-9CC7-E4AAC5E22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90594-FC1B-411B-9E97-8C10AF3C1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054FE-C661-4161-BB90-CB0E32DF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C457-05F3-45AC-A239-A62856E952F9}" type="datetime1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4B27-5050-4ADC-8D6E-1236BAF0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5EF3F-4900-446D-BB53-37E3DBF9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E987-E5A6-4C4D-9986-DBFE75C3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06A16-D2E9-40E3-A198-8C9FB5A71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88BA0-9729-497B-96D5-E7FF4E63D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978D9-337D-4451-B75A-C6261BB6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B019-7BE2-4AE2-ACAE-439D2EC17359}" type="datetime1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CB57-5779-48EE-AC34-C9856856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2AD77-ABA4-4544-97D5-3E5B3CD8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4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185E-C280-40E3-A971-3D79EBE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8202C-EB69-45B6-A8E5-0A662340D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9389-1E9A-4841-B3A3-66D34555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17C35-21F9-4837-82F2-15AFEF94C3C5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56C7D-FF3B-4BD9-A364-ED6BDBE2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17F76-4909-41A5-9AC1-982499D0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7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B39EB-95D8-4710-94CD-68344A6F8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865DF-58A5-471C-B1EB-E1F7C2E72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C01B-6602-44AA-87BF-C7CED855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5C49-8A66-461A-918F-2ED7592EAA87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95DB-7D3E-4D4E-A37D-F981E579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7F40-5658-4201-AB3C-46623EA8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9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E3B-2859-494F-8070-6864F64C2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731D-CFD3-475D-823F-1DDC15E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CE76-9501-4340-A233-EA13896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E8E3C-AAA9-463A-AD1B-3025CFCC80B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541B-EAAB-4C00-8745-1ECF8C0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3CB8-C6D7-4601-AAE8-BE2E14C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14261-0C26-4B2B-A141-3A20106DA2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AD6A-089B-4DF6-9A7D-189EB6695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605" y="396166"/>
            <a:ext cx="246909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9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E3B-2859-494F-8070-6864F64C2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731D-CFD3-475D-823F-1DDC15E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CE76-9501-4340-A233-EA13896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96C2-6CB4-4D64-A7E1-2938F44E8303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541B-EAAB-4C00-8745-1ECF8C0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3CB8-C6D7-4601-AAE8-BE2E14C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AD6A-089B-4DF6-9A7D-189EB6695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605" y="396166"/>
            <a:ext cx="246909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3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E3B-2859-494F-8070-6864F64C2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731D-CFD3-475D-823F-1DDC15E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CE76-9501-4340-A233-EA13896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0931-F410-4120-9F91-D6918693B347}" type="datetime1">
              <a:rPr lang="en-GB" smtClean="0"/>
              <a:t>10/12/2021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541B-EAAB-4C00-8745-1ECF8C0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3CB8-C6D7-4601-AAE8-BE2E14C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080"/>
            <a:ext cx="2743200" cy="366395"/>
          </a:xfrm>
        </p:spPr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AD6A-089B-4DF6-9A7D-189EB6695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605" y="396167"/>
            <a:ext cx="2207002" cy="1514930"/>
          </a:xfrm>
          <a:prstGeom prst="rect">
            <a:avLst/>
          </a:prstGeom>
        </p:spPr>
      </p:pic>
      <p:pic>
        <p:nvPicPr>
          <p:cNvPr id="11" name="Picture 4" descr="Image preview">
            <a:extLst>
              <a:ext uri="{FF2B5EF4-FFF2-40B4-BE49-F238E27FC236}">
                <a16:creationId xmlns:a16="http://schemas.microsoft.com/office/drawing/2014/main" id="{888AE35D-3916-4920-A198-56CD68C102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476" y="724593"/>
            <a:ext cx="2292324" cy="9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42999-E926-4F12-845B-F38FD98E79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600" y="5971032"/>
            <a:ext cx="2743201" cy="7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E3B-2859-494F-8070-6864F64C2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9731D-CFD3-475D-823F-1DDC15E3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CE76-9501-4340-A233-EA138966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66F6-8C97-4636-B755-81692605F939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541B-EAAB-4C00-8745-1ECF8C0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3CB8-C6D7-4601-AAE8-BE2E14CB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AD6A-089B-4DF6-9A7D-189EB6695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605" y="396166"/>
            <a:ext cx="2469094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2600-ADE4-494D-88E3-C890213E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5D3ED-6FE9-4177-9733-C8E0BA48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E9341-87CB-4C10-99B4-96F7F1B5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760B-B339-4649-AEEF-49A00D4EC63F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4654-32E6-41B2-A92E-B2E71B94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5D01-82A4-461C-8F8A-B750FE6F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72B44B-18E3-4169-9D92-F9358DBC2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30188"/>
            <a:ext cx="1384407" cy="870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62F2C-AC7C-4F54-A358-02C545256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600" y="5975317"/>
            <a:ext cx="2743438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7362-82D9-4F29-942C-1494B15B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2ED3D-3378-45F2-BEF2-A0CA98962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8BBB-5696-40E1-AA2F-30783A4C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45DAA-A052-4127-8F90-2174B7FBD14E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A615-1BC2-4F4A-A526-1F7BA980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47A07-E4F6-438A-90C0-695D520D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3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AEF-7B34-44C4-9575-EAFE755C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5706-2B68-4324-93B6-4B7F14279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C52D3-5BC8-4453-918E-A03E6304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21D96-4618-4EAF-8BB5-70598828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5BD0-8281-4604-A651-4537F16AFA62}" type="datetime1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73E6A-260C-49DF-BA57-AF9D6FCD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A8FA2-93EE-4826-BC5E-542027A1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DC6-4B85-4FA9-AD4D-E843644A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24218-1AC2-45B3-B689-AF0A88D5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0B59-A277-4A27-8D73-E3CDC052E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B3B17-B128-4F85-BC6D-53984CF5B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F9E4F-1399-443F-BE83-34E66B6EA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B0FEF-AB54-4428-862F-57A69483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55F-83BA-4E4C-BDE2-12C7F48B57C8}" type="datetime1">
              <a:rPr lang="en-GB" smtClean="0"/>
              <a:t>10/12/2021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41A71-0E13-434F-8ED8-B0B576F0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9C6E3-3A16-4F1D-A822-57DDDC45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70D7-3E38-4FC1-B944-13DD51AC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39F2E-C447-4433-B537-9FC4E791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AC0F-D370-47B0-B777-AAF02130AC36}" type="datetime1">
              <a:rPr lang="en-GB" smtClean="0"/>
              <a:t>10/12/2021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C2DFA-A729-4A4B-8D30-7D30F736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E03E2-B3F7-4F9A-A0BD-8B36C8B1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3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BB337-7856-42E3-A203-0A6CBF83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15CA-7542-4D9D-B5C7-54AE27B13A97}" type="datetime1">
              <a:rPr lang="en-GB" smtClean="0"/>
              <a:t>10/12/2021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18AFA-EC63-45FA-AF92-BA86C3E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EC27F-BC5B-4457-985B-2F366ADA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2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60AFF-53E4-4FAD-904A-F1EC6AC3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9274A-63ED-4255-8B6F-1E2B8F7B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CA15-06AB-490A-AD57-C76E15881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5141-5FE1-4D46-BEAC-759C403381EF}" type="datetime1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EF404-7D58-4C1A-B2C7-7F767EAED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BA7A-4723-40A9-ACE1-C6A5DEA91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4261-0C26-4B2B-A141-3A20106DA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7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60AFF-53E4-4FAD-904A-F1EC6AC31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9274A-63ED-4255-8B6F-1E2B8F7B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CA15-06AB-490A-AD57-C76E15881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32EAB-F375-49A1-9F10-931F6727EEF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10/12/2021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EF404-7D58-4C1A-B2C7-7F767EAED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EBA7A-4723-40A9-ACE1-C6A5DEA91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14261-0C26-4B2B-A141-3A20106DA29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ingandlearning.i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fourthreality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burrennaturesanctuary.i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burren.ie/" TargetMode="External"/><Relationship Id="rId4" Type="http://schemas.openxmlformats.org/officeDocument/2006/relationships/hyperlink" Target="http://www.cellnextelecom.ie/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8766-E0A5-4055-879C-9D481B71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40" y="2183383"/>
            <a:ext cx="9144000" cy="1655763"/>
          </a:xfrm>
        </p:spPr>
        <p:txBody>
          <a:bodyPr>
            <a:noAutofit/>
          </a:bodyPr>
          <a:lstStyle/>
          <a:p>
            <a:r>
              <a:rPr lang="en-GB" sz="4400" b="1" dirty="0"/>
              <a:t>Reflections on Developing and Evaluating Virtual Reality Fieldtrips (VRF):  the student’s perspective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E32C6-D884-49BC-9323-E3555B231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235440" cy="1655762"/>
          </a:xfrm>
        </p:spPr>
        <p:txBody>
          <a:bodyPr>
            <a:normAutofit/>
          </a:bodyPr>
          <a:lstStyle/>
          <a:p>
            <a:r>
              <a:rPr lang="en-GB" dirty="0"/>
              <a:t>Jennifer Stewart, Catherine Gorman, Louise Bellew</a:t>
            </a:r>
          </a:p>
          <a:p>
            <a:r>
              <a:rPr lang="en-GB" dirty="0"/>
              <a:t>School of Hospitality Management and Tourism </a:t>
            </a:r>
          </a:p>
          <a:p>
            <a:r>
              <a:rPr lang="en-GB" dirty="0"/>
              <a:t>TU Dublin,  Ireland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DFB6B-91D1-4452-84E6-120488E02A58}"/>
              </a:ext>
            </a:extLst>
          </p:cNvPr>
          <p:cNvSpPr txBox="1"/>
          <p:nvPr/>
        </p:nvSpPr>
        <p:spPr>
          <a:xfrm>
            <a:off x="401053" y="6176211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catherine.gorman@tudublin.ie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5E917-1F9B-49EC-8BA9-8CA6AA11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33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1610-65CC-49A2-989C-07ED98D7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365125"/>
            <a:ext cx="9352722" cy="1278145"/>
          </a:xfrm>
        </p:spPr>
        <p:txBody>
          <a:bodyPr>
            <a:normAutofit/>
          </a:bodyPr>
          <a:lstStyle/>
          <a:p>
            <a:r>
              <a:rPr lang="en-GB" sz="4000" b="1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EFD3-6B44-4DF5-9CAD-3CD14165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0000" lnSpcReduction="20000"/>
          </a:bodyPr>
          <a:lstStyle/>
          <a:p>
            <a:r>
              <a:rPr lang="en-GB" sz="4000" dirty="0"/>
              <a:t>Conducted entirely through on-line and virtual means</a:t>
            </a:r>
          </a:p>
          <a:p>
            <a:r>
              <a:rPr lang="en-GB" sz="4000" dirty="0"/>
              <a:t>Conducted anonymously</a:t>
            </a:r>
          </a:p>
          <a:p>
            <a:r>
              <a:rPr lang="en-GB" sz="4000" dirty="0"/>
              <a:t>Not mandatory to respond</a:t>
            </a:r>
          </a:p>
          <a:p>
            <a:r>
              <a:rPr lang="en-GB" sz="4000" dirty="0"/>
              <a:t>Mainly female respondents (F:23, M:5) as per Rauscher et el. (2020)</a:t>
            </a:r>
          </a:p>
          <a:p>
            <a:r>
              <a:rPr lang="en-GB" sz="4000" dirty="0"/>
              <a:t>Class total N=66  ( only 42% response rate)</a:t>
            </a:r>
          </a:p>
          <a:p>
            <a:r>
              <a:rPr lang="en-GB" sz="4000" dirty="0"/>
              <a:t>Three survey ( 2 QA – one for each module, survey linked to the project)</a:t>
            </a:r>
          </a:p>
          <a:p>
            <a:r>
              <a:rPr lang="en-GB" sz="4000" dirty="0"/>
              <a:t>End of year fatigue  ( tech)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b="1" dirty="0"/>
              <a:t>What next</a:t>
            </a:r>
            <a:r>
              <a:rPr lang="en-GB" sz="4000" dirty="0"/>
              <a:t>: </a:t>
            </a:r>
          </a:p>
          <a:p>
            <a:r>
              <a:rPr lang="en-GB" sz="4000" dirty="0"/>
              <a:t>Initial scoping exercise: in-depth qualitative research required</a:t>
            </a:r>
          </a:p>
          <a:p>
            <a:r>
              <a:rPr lang="en-GB" sz="4000" dirty="0"/>
              <a:t>Use of reflective techniques interspersed through module delivery</a:t>
            </a:r>
          </a:p>
          <a:p>
            <a:r>
              <a:rPr lang="en-GB" sz="4000" dirty="0"/>
              <a:t>Use of technology as an integrated approach to planning, delivering and evaluating site visits </a:t>
            </a:r>
            <a:r>
              <a:rPr lang="en-GB" sz="4000"/>
              <a:t>and fieldtrips</a:t>
            </a:r>
            <a:endParaRPr lang="en-GB" sz="4000" dirty="0"/>
          </a:p>
          <a:p>
            <a:pPr marL="0" indent="0">
              <a:buNone/>
            </a:pPr>
            <a:r>
              <a:rPr lang="en-GB" sz="4000" dirty="0"/>
              <a:t>Next stage (2021/22)</a:t>
            </a:r>
          </a:p>
          <a:p>
            <a:pPr marL="0" indent="0">
              <a:buNone/>
            </a:pPr>
            <a:r>
              <a:rPr lang="en-GB" sz="4000" dirty="0"/>
              <a:t>Continue with the integrated approach to assessment</a:t>
            </a:r>
          </a:p>
          <a:p>
            <a:pPr marL="0" indent="0">
              <a:buNone/>
            </a:pPr>
            <a:r>
              <a:rPr lang="en-GB" sz="4000" dirty="0"/>
              <a:t>Develop the use of technology within both modules to facilitate learning and engagement with the industry and</a:t>
            </a:r>
          </a:p>
          <a:p>
            <a:pPr marL="0" indent="0">
              <a:buNone/>
            </a:pPr>
            <a:r>
              <a:rPr lang="en-GB" sz="4000" dirty="0"/>
              <a:t>       ultimately making sense of place!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B5AF-B1D3-4517-9651-F429941E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1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477E-0DB1-4A8B-A523-E57EB0B7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96" y="365125"/>
            <a:ext cx="9246704" cy="1317901"/>
          </a:xfrm>
        </p:spPr>
        <p:txBody>
          <a:bodyPr/>
          <a:lstStyle/>
          <a:p>
            <a:r>
              <a:rPr lang="en-GB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BAD50-D588-40FE-8516-E727544B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084"/>
            <a:ext cx="10515600" cy="5245769"/>
          </a:xfrm>
        </p:spPr>
        <p:txBody>
          <a:bodyPr>
            <a:normAutofit fontScale="55000" lnSpcReduction="20000"/>
          </a:bodyPr>
          <a:lstStyle/>
          <a:p>
            <a:r>
              <a:rPr lang="en-GB" sz="3300" dirty="0"/>
              <a:t>Chia-Pin Yu, A.B.,  Hsiao-Yun Lee, C. Wen-</a:t>
            </a:r>
            <a:r>
              <a:rPr lang="en-GB" sz="3300" dirty="0" err="1"/>
              <a:t>Hsin</a:t>
            </a:r>
            <a:r>
              <a:rPr lang="en-GB" sz="3300" dirty="0"/>
              <a:t> </a:t>
            </a:r>
            <a:r>
              <a:rPr lang="en-GB" sz="3300" dirty="0" err="1"/>
              <a:t>Lu,A</a:t>
            </a:r>
            <a:r>
              <a:rPr lang="en-GB" sz="3300" dirty="0"/>
              <a:t>. , Yu-</a:t>
            </a:r>
            <a:r>
              <a:rPr lang="en-GB" sz="3300" dirty="0" err="1"/>
              <a:t>Chih</a:t>
            </a:r>
            <a:r>
              <a:rPr lang="en-GB" sz="3300" dirty="0"/>
              <a:t> </a:t>
            </a:r>
            <a:r>
              <a:rPr lang="en-GB" sz="3300" dirty="0" err="1"/>
              <a:t>Huang,D</a:t>
            </a:r>
            <a:r>
              <a:rPr lang="en-GB" sz="3300" dirty="0"/>
              <a:t>. Matthew H.E.M.,  Browning, E. (2020)  Restorative effects of virtual natural settings on middle-aged and elderly adults.  Urban Forestry and Urban Greening (56) pp. 1-10.</a:t>
            </a:r>
          </a:p>
          <a:p>
            <a:r>
              <a:rPr lang="en-GB" sz="3300" dirty="0"/>
              <a:t>Gibson, A., &amp; </a:t>
            </a:r>
            <a:r>
              <a:rPr lang="en-GB" sz="3300" dirty="0" err="1"/>
              <a:t>O’Rawe</a:t>
            </a:r>
            <a:r>
              <a:rPr lang="en-GB" sz="3300" dirty="0"/>
              <a:t>, M. (2018). Virtual reality as a travel promotional tool: Insights from a consumer travel fair. In T. Jung &amp; M. C. Tom </a:t>
            </a:r>
            <a:r>
              <a:rPr lang="en-GB" sz="3300" dirty="0" err="1"/>
              <a:t>Dieck</a:t>
            </a:r>
            <a:r>
              <a:rPr lang="en-GB" sz="3300" dirty="0"/>
              <a:t> (Eds.), Augmented Reality and Virtual Reality (pp. 93–107). Springer</a:t>
            </a:r>
          </a:p>
          <a:p>
            <a:r>
              <a:rPr lang="en-IE" sz="3300" dirty="0" err="1"/>
              <a:t>Kongtaveesawas</a:t>
            </a:r>
            <a:r>
              <a:rPr lang="en-IE" sz="3300" dirty="0"/>
              <a:t>, N. and </a:t>
            </a:r>
            <a:r>
              <a:rPr lang="en-IE" sz="3300" dirty="0" err="1"/>
              <a:t>Prasarnpanich</a:t>
            </a:r>
            <a:r>
              <a:rPr lang="en-IE" sz="3300" dirty="0"/>
              <a:t>, P. (2020)</a:t>
            </a:r>
            <a:r>
              <a:rPr lang="en-GB" sz="3300" dirty="0"/>
              <a:t> The new paradigm for undergraduate tourism. Paper presented at ISPIM Connects Bangkok – Partnering for an Innovative Community, Bangkok, Thailand on 1-4 March 2020.</a:t>
            </a:r>
          </a:p>
          <a:p>
            <a:r>
              <a:rPr lang="en-GB" sz="3300" dirty="0"/>
              <a:t>Pradeep Kumar Nair </a:t>
            </a:r>
            <a:r>
              <a:rPr lang="en-GB" sz="3300" dirty="0" err="1"/>
              <a:t>Faizan</a:t>
            </a:r>
            <a:r>
              <a:rPr lang="en-GB" sz="3300" dirty="0"/>
              <a:t> Ali and  Lim Chee Leong (2015),"Factors affecting acceptance &amp; use of </a:t>
            </a:r>
            <a:r>
              <a:rPr lang="en-GB" sz="3300" dirty="0" err="1"/>
              <a:t>ReWIND</a:t>
            </a:r>
            <a:r>
              <a:rPr lang="en-GB" sz="3300" dirty="0"/>
              <a:t>: validating the extended unified theory of acceptance and use of technology", Interactive Technology and Smart Education, Vol. 12 </a:t>
            </a:r>
            <a:r>
              <a:rPr lang="en-GB" sz="3300" dirty="0" err="1"/>
              <a:t>Iss</a:t>
            </a:r>
            <a:r>
              <a:rPr lang="en-GB" sz="3300" dirty="0"/>
              <a:t> 3 pp. </a:t>
            </a:r>
          </a:p>
          <a:p>
            <a:r>
              <a:rPr lang="en-GB" sz="3300" dirty="0"/>
              <a:t>Rauscher, M., </a:t>
            </a:r>
            <a:r>
              <a:rPr lang="en-GB" sz="3300" dirty="0" err="1"/>
              <a:t>Humpe</a:t>
            </a:r>
            <a:r>
              <a:rPr lang="en-GB" sz="3300" dirty="0"/>
              <a:t>, A. and Brehm, Lars, (2020) Virtual Reality in Tourism: Is it ‘Real’ Enough? </a:t>
            </a:r>
            <a:r>
              <a:rPr lang="en-GB" sz="3300" dirty="0" err="1"/>
              <a:t>Academica</a:t>
            </a:r>
            <a:r>
              <a:rPr lang="en-GB" sz="3300" dirty="0"/>
              <a:t> </a:t>
            </a:r>
            <a:r>
              <a:rPr lang="en-GB" sz="3300" dirty="0" err="1"/>
              <a:t>Turistica</a:t>
            </a:r>
            <a:r>
              <a:rPr lang="en-GB" sz="3300" dirty="0"/>
              <a:t> , Year 13, No. 2 Dec. pp. 127-138.</a:t>
            </a:r>
          </a:p>
          <a:p>
            <a:r>
              <a:rPr lang="en-GB" sz="3300" dirty="0" err="1"/>
              <a:t>Gwo</a:t>
            </a:r>
            <a:r>
              <a:rPr lang="en-GB" sz="3300" dirty="0"/>
              <a:t>-Jen Hwang,  Shao-Chen Chang, Pei-Ying Chen,  Xiang-</a:t>
            </a:r>
            <a:r>
              <a:rPr lang="en-GB" sz="3300" dirty="0" err="1"/>
              <a:t>Ya</a:t>
            </a:r>
            <a:r>
              <a:rPr lang="en-GB" sz="3300" dirty="0"/>
              <a:t> Chen  (2018) Effects of integrating an active learning-promoting mechanism into location-based real-world learning environments on students’ learning performances and </a:t>
            </a:r>
            <a:r>
              <a:rPr lang="en-GB" sz="3300" dirty="0" err="1"/>
              <a:t>behaviors</a:t>
            </a:r>
            <a:r>
              <a:rPr lang="en-GB" sz="3300" dirty="0"/>
              <a:t> Education Tech Research Dev 66 pp.451–474.</a:t>
            </a:r>
          </a:p>
          <a:p>
            <a:r>
              <a:rPr lang="en-GB" sz="3300" dirty="0"/>
              <a:t>Michael D. Williams, </a:t>
            </a:r>
            <a:r>
              <a:rPr lang="en-GB" sz="3300" dirty="0" err="1"/>
              <a:t>Nripendra</a:t>
            </a:r>
            <a:r>
              <a:rPr lang="en-GB" sz="3300" dirty="0"/>
              <a:t> P. Rana and Yogesh K. Dwivedi School of Management, Swansea University, Swansea, The unified theory of acceptance and use of technology (UTAUT): a literature review UK Journal of Enterprise Information Management Vol. 28 No. 3, 2015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447F9-30B1-4612-928D-1FC2C15BB50C}"/>
              </a:ext>
            </a:extLst>
          </p:cNvPr>
          <p:cNvSpPr txBox="1"/>
          <p:nvPr/>
        </p:nvSpPr>
        <p:spPr>
          <a:xfrm>
            <a:off x="0" y="6240379"/>
            <a:ext cx="632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Many thanks to the National Teaching and Learning Forum, funders of IMPACT  </a:t>
            </a:r>
            <a:r>
              <a:rPr lang="en-GB" i="1" dirty="0">
                <a:hlinkClick r:id="rId2"/>
              </a:rPr>
              <a:t>www.teachingandlearning.ie</a:t>
            </a:r>
            <a:r>
              <a:rPr lang="en-GB" i="1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F059-2A6E-466D-819A-48F4243B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824E-7CD4-4E0F-A37E-FA248827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5" y="365125"/>
            <a:ext cx="8703365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Developing and Evaluating Virtual Reality Fieldtrips (VRF):  the student’s perspective</a:t>
            </a:r>
            <a:endParaRPr lang="en-GB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E245-00ED-4693-95D0-C0326B68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6" y="2167128"/>
            <a:ext cx="10448544" cy="40098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3800" b="1" dirty="0">
                <a:latin typeface="+mn-lt"/>
              </a:rPr>
              <a:t>What did we do: </a:t>
            </a:r>
          </a:p>
          <a:p>
            <a:pPr marL="0" indent="0" algn="ctr">
              <a:buNone/>
            </a:pPr>
            <a:r>
              <a:rPr lang="en-GB" sz="3800" i="1" dirty="0">
                <a:latin typeface="+mn-lt"/>
              </a:rPr>
              <a:t>‘to gather student perspective in using technology to develop and evaluate virtual reality </a:t>
            </a:r>
            <a:r>
              <a:rPr lang="en-GB" sz="3800" i="1" dirty="0" err="1">
                <a:latin typeface="+mn-lt"/>
              </a:rPr>
              <a:t>fieldtrips’</a:t>
            </a:r>
            <a:endParaRPr lang="en-GB" sz="3800" i="1" dirty="0">
              <a:latin typeface="+mn-lt"/>
            </a:endParaRPr>
          </a:p>
          <a:p>
            <a:pPr marL="0" indent="0">
              <a:buNone/>
            </a:pPr>
            <a:r>
              <a:rPr lang="en-GB" sz="3800" b="1" dirty="0">
                <a:latin typeface="+mn-lt"/>
              </a:rPr>
              <a:t>Why did we do it:</a:t>
            </a:r>
          </a:p>
          <a:p>
            <a:r>
              <a:rPr lang="en-GB" sz="3800" dirty="0">
                <a:latin typeface="+mn-lt"/>
              </a:rPr>
              <a:t>Unable to run the fieldtrip to the Burren, Co. Clare  due to Covid 19  restrictions</a:t>
            </a:r>
          </a:p>
          <a:p>
            <a:r>
              <a:rPr lang="en-GB" sz="3800" dirty="0">
                <a:latin typeface="+mn-lt"/>
              </a:rPr>
              <a:t>Contribute to existing work on fieldtrips/site visits exploring the </a:t>
            </a:r>
            <a:r>
              <a:rPr lang="en-GB" sz="3800" dirty="0"/>
              <a:t>us</a:t>
            </a:r>
            <a:r>
              <a:rPr lang="en-GB" sz="3800" dirty="0">
                <a:latin typeface="+mn-lt"/>
              </a:rPr>
              <a:t>e of technology</a:t>
            </a:r>
          </a:p>
          <a:p>
            <a:r>
              <a:rPr lang="en-IE" sz="3800" dirty="0"/>
              <a:t>Using an adapted UTAUT model (Venkatesh 2003) evaluate the students focusing on use, adoption and perceptions of using technology as part of delivery. </a:t>
            </a:r>
            <a:endParaRPr lang="en-GB" sz="3800" dirty="0">
              <a:latin typeface="+mn-lt"/>
            </a:endParaRPr>
          </a:p>
          <a:p>
            <a:r>
              <a:rPr lang="en-GB" sz="3800" dirty="0">
                <a:latin typeface="+mn-lt"/>
              </a:rPr>
              <a:t>Explore the future use of technology </a:t>
            </a:r>
            <a:r>
              <a:rPr lang="en-GB" sz="3800" dirty="0"/>
              <a:t>and its input into a co-created</a:t>
            </a:r>
            <a:r>
              <a:rPr lang="en-GB" sz="3800" dirty="0">
                <a:latin typeface="+mn-lt"/>
              </a:rPr>
              <a:t> Year 4 optional module on Fieldtrips </a:t>
            </a:r>
          </a:p>
          <a:p>
            <a:pPr marL="0" indent="0">
              <a:buNone/>
            </a:pPr>
            <a:r>
              <a:rPr lang="en-GB" sz="3800" b="1" dirty="0">
                <a:latin typeface="+mn-lt"/>
              </a:rPr>
              <a:t>Who were involved:</a:t>
            </a:r>
          </a:p>
          <a:p>
            <a:pPr marL="0" indent="0">
              <a:buNone/>
            </a:pPr>
            <a:r>
              <a:rPr lang="en-GB" sz="3800" dirty="0"/>
              <a:t>66 Level 8 students</a:t>
            </a:r>
          </a:p>
          <a:p>
            <a:r>
              <a:rPr lang="en-GB" sz="3800" dirty="0"/>
              <a:t>DT406T/3 (BA in Tourism Management)</a:t>
            </a:r>
          </a:p>
          <a:p>
            <a:r>
              <a:rPr lang="en-GB" sz="3800" dirty="0"/>
              <a:t>DT8412/2 (B.Sc. in Tourism and Digital Marketing)</a:t>
            </a:r>
          </a:p>
          <a:p>
            <a:r>
              <a:rPr lang="en-GB" sz="3800" dirty="0"/>
              <a:t>DT518/2 (B.Sc. In International Languages and Tourism)</a:t>
            </a:r>
          </a:p>
          <a:p>
            <a:pPr marL="0" indent="0">
              <a:buNone/>
            </a:pPr>
            <a:r>
              <a:rPr lang="en-GB" sz="3800" dirty="0"/>
              <a:t>Industry Input</a:t>
            </a:r>
          </a:p>
          <a:p>
            <a:r>
              <a:rPr lang="en-GB" sz="3800" dirty="0"/>
              <a:t>Mary </a:t>
            </a:r>
            <a:r>
              <a:rPr lang="en-GB" sz="3800" dirty="0" err="1"/>
              <a:t>Bermingham</a:t>
            </a:r>
            <a:r>
              <a:rPr lang="en-GB" sz="3800" dirty="0"/>
              <a:t>, Creative Director and Owner, Burren Nature Sanctuary, </a:t>
            </a:r>
            <a:r>
              <a:rPr lang="en-GB" sz="3800" dirty="0">
                <a:hlinkClick r:id="rId2"/>
              </a:rPr>
              <a:t>www.burrennaturesanctuary.ie</a:t>
            </a:r>
            <a:r>
              <a:rPr lang="en-GB" sz="3800" dirty="0"/>
              <a:t>;  Gary Pearson Fourth Reality </a:t>
            </a:r>
            <a:r>
              <a:rPr lang="en-GB" dirty="0">
                <a:hlinkClick r:id="rId3"/>
              </a:rPr>
              <a:t>www.fourthreality.com</a:t>
            </a:r>
            <a:r>
              <a:rPr lang="en-GB" dirty="0"/>
              <a:t>; Paul Delaney </a:t>
            </a:r>
            <a:r>
              <a:rPr lang="en-GB" dirty="0" err="1"/>
              <a:t>CellNex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www.cellnextelecom.ie</a:t>
            </a:r>
            <a:r>
              <a:rPr lang="en-GB" dirty="0"/>
              <a:t> and   </a:t>
            </a:r>
            <a:r>
              <a:rPr lang="en-GB" dirty="0" err="1"/>
              <a:t>Jarleth</a:t>
            </a:r>
            <a:r>
              <a:rPr lang="en-GB" dirty="0"/>
              <a:t> O Dwyer, CEO of BEN (Burren Ecotourism Network) </a:t>
            </a:r>
            <a:r>
              <a:rPr lang="en-GB" dirty="0">
                <a:hlinkClick r:id="rId5"/>
              </a:rPr>
              <a:t>www.burren.ie</a:t>
            </a:r>
            <a:r>
              <a:rPr lang="en-GB" dirty="0"/>
              <a:t>  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1BE65-4F53-4C16-B4D5-A45A3C99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D664D-45CE-4362-9A74-FBA884985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644" y="3915610"/>
            <a:ext cx="1045967" cy="111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39810-A164-4921-B144-7FB1EF0ED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699" y="1560983"/>
            <a:ext cx="1188824" cy="11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5E8BB3-358B-4EF2-928B-E7EEB8916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33" y="6075243"/>
            <a:ext cx="798645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4A8C7-1B3B-4D9D-9D99-60D5F3A7A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7731" y="5998309"/>
            <a:ext cx="19240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9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641CA-E9AF-44DF-BC71-1C0B1847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365125"/>
            <a:ext cx="8857488" cy="1235075"/>
          </a:xfrm>
        </p:spPr>
        <p:txBody>
          <a:bodyPr>
            <a:normAutofit/>
          </a:bodyPr>
          <a:lstStyle/>
          <a:p>
            <a:r>
              <a:rPr lang="en-GB" sz="4000" b="1" dirty="0"/>
              <a:t>How was it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EC14B-6130-42DB-9DF5-671ABA3F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747"/>
            <a:ext cx="10375232" cy="4620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An </a:t>
            </a:r>
            <a:r>
              <a:rPr lang="en-GB" sz="2000" dirty="0">
                <a:highlight>
                  <a:srgbClr val="FFFF00"/>
                </a:highlight>
              </a:rPr>
              <a:t>integrated assessment </a:t>
            </a:r>
            <a:r>
              <a:rPr lang="en-GB" sz="2000" dirty="0"/>
              <a:t>was developed between the modules:</a:t>
            </a:r>
          </a:p>
          <a:p>
            <a:pPr lvl="1"/>
            <a:r>
              <a:rPr lang="en-GB" sz="2000" dirty="0"/>
              <a:t>TFTR2005 Sustainable Tourism (5 credits)</a:t>
            </a:r>
          </a:p>
          <a:p>
            <a:pPr lvl="1"/>
            <a:r>
              <a:rPr lang="en-GB" sz="2000" dirty="0"/>
              <a:t>TFIT3008 Technology and Tourism (5 credits)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Using Google Earth, Screen-o-</a:t>
            </a:r>
            <a:r>
              <a:rPr lang="en-GB" sz="2000" dirty="0" err="1"/>
              <a:t>matic</a:t>
            </a:r>
            <a:r>
              <a:rPr lang="en-GB" sz="2000" dirty="0"/>
              <a:t> and other similar apps, students developed walking trails around two chosen sites in the Burren, County Clare, and </a:t>
            </a:r>
            <a:r>
              <a:rPr lang="en-GB" sz="2000" dirty="0" err="1"/>
              <a:t>Phibsboro</a:t>
            </a:r>
            <a:r>
              <a:rPr lang="en-GB" sz="2000" dirty="0"/>
              <a:t>, Dublin 7.  </a:t>
            </a:r>
          </a:p>
          <a:p>
            <a:r>
              <a:rPr lang="en-GB" sz="2000" dirty="0"/>
              <a:t>The message conveyed in the short videos had to focus on sustainable tourism( raising awareness)  and demonstrate an understanding</a:t>
            </a:r>
          </a:p>
          <a:p>
            <a:r>
              <a:rPr lang="en-GB" sz="2000" dirty="0"/>
              <a:t>A group written submission using theory to evaluate the methods used, challenges, and provide evident understanding of sustainable tourism (video content) </a:t>
            </a:r>
          </a:p>
          <a:p>
            <a:r>
              <a:rPr lang="en-GB" sz="2000" dirty="0"/>
              <a:t>Sustainable Tourism and Technology’  Seminar organised as part of Green Week, TU Dublin 2021</a:t>
            </a:r>
          </a:p>
          <a:p>
            <a:r>
              <a:rPr lang="en-GB" sz="2000" dirty="0"/>
              <a:t>Co-creation of criteria with industry ( Mary </a:t>
            </a:r>
            <a:r>
              <a:rPr lang="en-GB" sz="2000" dirty="0" err="1"/>
              <a:t>Bermingham</a:t>
            </a:r>
            <a:r>
              <a:rPr lang="en-GB" sz="2000" dirty="0"/>
              <a:t>)</a:t>
            </a:r>
          </a:p>
          <a:p>
            <a:r>
              <a:rPr lang="en-GB" sz="2000" dirty="0"/>
              <a:t>Peer and industry evaluation of the videos including written feedback </a:t>
            </a:r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DF962-F903-4AF9-924D-E0F3DBA9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2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4930-B6C3-4EC7-AD70-3C7B64F0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365125"/>
            <a:ext cx="9299713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Theoretical Underpinning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6C1B-7E74-4DA3-AD34-C4EA80CC6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200" dirty="0"/>
              <a:t>The  benefits of  experiential education using site visits and fieldtrips : Educational (Ruhanen2005; Van </a:t>
            </a:r>
            <a:r>
              <a:rPr lang="en-GB" sz="1200" dirty="0" err="1"/>
              <a:t>Dorean</a:t>
            </a:r>
            <a:r>
              <a:rPr lang="en-GB" sz="1200" dirty="0"/>
              <a:t> and Corrigan 2008), Social (Marvell, </a:t>
            </a:r>
            <a:r>
              <a:rPr lang="en-GB" sz="1200" dirty="0" err="1"/>
              <a:t>Simm</a:t>
            </a:r>
            <a:r>
              <a:rPr lang="en-GB" sz="1200" dirty="0"/>
              <a:t>, Schaaf and Harper 2013; Brent Gregory 2011)</a:t>
            </a:r>
          </a:p>
          <a:p>
            <a:r>
              <a:rPr lang="en-GB" sz="1200" dirty="0"/>
              <a:t>Conceptual Model towards a new paradigm for tourism education </a:t>
            </a:r>
            <a:r>
              <a:rPr lang="en-IE" sz="1200" dirty="0"/>
              <a:t>(</a:t>
            </a:r>
            <a:r>
              <a:rPr lang="en-IE" sz="1200" dirty="0" err="1"/>
              <a:t>Kongtaveesawas</a:t>
            </a:r>
            <a:r>
              <a:rPr lang="en-IE" sz="1200" dirty="0"/>
              <a:t> and </a:t>
            </a:r>
            <a:r>
              <a:rPr lang="en-IE" sz="1200" dirty="0" err="1"/>
              <a:t>Prasarnpanich</a:t>
            </a:r>
            <a:r>
              <a:rPr lang="en-IE" sz="1200" dirty="0"/>
              <a:t> 2020), integrating technology as industry demands </a:t>
            </a:r>
          </a:p>
          <a:p>
            <a:r>
              <a:rPr lang="en-IE" sz="1200" dirty="0"/>
              <a:t>The use of the UTAUT Model (</a:t>
            </a:r>
            <a:r>
              <a:rPr lang="en-IE" sz="1200" dirty="0" err="1"/>
              <a:t>Ventekesh</a:t>
            </a:r>
            <a:r>
              <a:rPr lang="en-IE" sz="1200" dirty="0"/>
              <a:t> 2003) followed by the adapted use of constructs of UTAUT2 , validated </a:t>
            </a:r>
            <a:r>
              <a:rPr lang="en-GB" sz="1200" dirty="0"/>
              <a:t>(Pradeep Kumar, Nair </a:t>
            </a:r>
            <a:r>
              <a:rPr lang="en-GB" sz="1200" dirty="0" err="1"/>
              <a:t>Faizan</a:t>
            </a:r>
            <a:r>
              <a:rPr lang="en-GB" sz="1200" dirty="0"/>
              <a:t> Ali and Lim Chee Leong (2015).</a:t>
            </a:r>
          </a:p>
          <a:p>
            <a:r>
              <a:rPr lang="en-IE" sz="1200" dirty="0"/>
              <a:t>Similar study undertaken </a:t>
            </a:r>
            <a:r>
              <a:rPr lang="en-IE" sz="1200" dirty="0" err="1"/>
              <a:t>Rausher</a:t>
            </a:r>
            <a:r>
              <a:rPr lang="en-IE" sz="1200" dirty="0"/>
              <a:t> et al. (2020) </a:t>
            </a:r>
          </a:p>
          <a:p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39CEC-81C0-4509-B04C-A851D02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45454DB-42E5-4FB5-A2D7-7FFF5BA6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95" y="3515799"/>
            <a:ext cx="3108372" cy="21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9B8F9-3DF0-44E0-B8B3-295DDF4E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3178693"/>
            <a:ext cx="2986965" cy="25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002E-1DD0-4FF6-A000-2904A06F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824" y="365125"/>
            <a:ext cx="9060976" cy="1245311"/>
          </a:xfrm>
        </p:spPr>
        <p:txBody>
          <a:bodyPr>
            <a:normAutofit/>
          </a:bodyPr>
          <a:lstStyle/>
          <a:p>
            <a:r>
              <a:rPr lang="en-GB" sz="4000" b="1" dirty="0"/>
              <a:t>Development of a Measurement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7AC0-4D34-4215-8365-F2614A2B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Student Survey</a:t>
            </a:r>
          </a:p>
          <a:p>
            <a:r>
              <a:rPr lang="en-GB" dirty="0"/>
              <a:t>Series of  20 statements based on adapted constructs: </a:t>
            </a:r>
          </a:p>
          <a:p>
            <a:pPr lvl="1"/>
            <a:r>
              <a:rPr lang="en-GB" dirty="0"/>
              <a:t>Performance expectancy</a:t>
            </a:r>
          </a:p>
          <a:p>
            <a:pPr lvl="1"/>
            <a:r>
              <a:rPr lang="en-GB" dirty="0"/>
              <a:t>Effort expectancy</a:t>
            </a:r>
          </a:p>
          <a:p>
            <a:pPr lvl="1"/>
            <a:r>
              <a:rPr lang="en-GB" dirty="0"/>
              <a:t>Social influence</a:t>
            </a:r>
          </a:p>
          <a:p>
            <a:pPr lvl="1"/>
            <a:r>
              <a:rPr lang="en-GB" dirty="0"/>
              <a:t>Facilitating conditions</a:t>
            </a:r>
          </a:p>
          <a:p>
            <a:pPr lvl="1"/>
            <a:r>
              <a:rPr lang="en-GB" dirty="0"/>
              <a:t>Using VR/technology for Educational purposes</a:t>
            </a:r>
          </a:p>
          <a:p>
            <a:pPr lvl="1"/>
            <a:r>
              <a:rPr lang="en-GB" dirty="0"/>
              <a:t>Using VR/tech for sites visits/fieldtrips</a:t>
            </a:r>
          </a:p>
          <a:p>
            <a:pPr lvl="1"/>
            <a:r>
              <a:rPr lang="en-GB" dirty="0"/>
              <a:t>Familiarity and use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Five point Likert Scale </a:t>
            </a:r>
          </a:p>
          <a:p>
            <a:r>
              <a:rPr lang="en-GB" dirty="0"/>
              <a:t>Administered post module delivery  on-line</a:t>
            </a:r>
          </a:p>
          <a:p>
            <a:r>
              <a:rPr lang="en-GB" dirty="0"/>
              <a:t>28 responses to questionnaire</a:t>
            </a:r>
          </a:p>
          <a:p>
            <a:pPr marL="0" indent="0">
              <a:buNone/>
            </a:pPr>
            <a:r>
              <a:rPr lang="en-GB" dirty="0"/>
              <a:t>2 . Student feedback through QA (Q6A)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61F5-5A47-45F4-93BD-024AC755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8E0C-5217-478C-95B2-D6624374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365125"/>
            <a:ext cx="8970999" cy="823201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b="1" dirty="0"/>
              <a:t>. Student Survey Responses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E05B2-717C-4872-A032-2C6C86EC1C35}"/>
              </a:ext>
            </a:extLst>
          </p:cNvPr>
          <p:cNvSpPr txBox="1"/>
          <p:nvPr/>
        </p:nvSpPr>
        <p:spPr>
          <a:xfrm>
            <a:off x="1444487" y="6122504"/>
            <a:ext cx="494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1: Responses (%)  n=28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B7607E5-D5C3-4570-91EA-25C76E6FD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35531"/>
              </p:ext>
            </p:extLst>
          </p:nvPr>
        </p:nvGraphicFramePr>
        <p:xfrm>
          <a:off x="1299412" y="1496291"/>
          <a:ext cx="8642611" cy="4318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521">
                  <a:extLst>
                    <a:ext uri="{9D8B030D-6E8A-4147-A177-3AD203B41FA5}">
                      <a16:colId xmlns:a16="http://schemas.microsoft.com/office/drawing/2014/main" val="58326163"/>
                    </a:ext>
                  </a:extLst>
                </a:gridCol>
                <a:gridCol w="3026521">
                  <a:extLst>
                    <a:ext uri="{9D8B030D-6E8A-4147-A177-3AD203B41FA5}">
                      <a16:colId xmlns:a16="http://schemas.microsoft.com/office/drawing/2014/main" val="293596115"/>
                    </a:ext>
                  </a:extLst>
                </a:gridCol>
                <a:gridCol w="894752">
                  <a:extLst>
                    <a:ext uri="{9D8B030D-6E8A-4147-A177-3AD203B41FA5}">
                      <a16:colId xmlns:a16="http://schemas.microsoft.com/office/drawing/2014/main" val="297060513"/>
                    </a:ext>
                  </a:extLst>
                </a:gridCol>
                <a:gridCol w="894752">
                  <a:extLst>
                    <a:ext uri="{9D8B030D-6E8A-4147-A177-3AD203B41FA5}">
                      <a16:colId xmlns:a16="http://schemas.microsoft.com/office/drawing/2014/main" val="1004682223"/>
                    </a:ext>
                  </a:extLst>
                </a:gridCol>
                <a:gridCol w="800065">
                  <a:extLst>
                    <a:ext uri="{9D8B030D-6E8A-4147-A177-3AD203B41FA5}">
                      <a16:colId xmlns:a16="http://schemas.microsoft.com/office/drawing/2014/main" val="1085892166"/>
                    </a:ext>
                  </a:extLst>
                </a:gridCol>
              </a:tblGrid>
              <a:tr h="196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Adapted Construct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Question theme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Positive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Neutral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2474355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Performance expectancy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Technology enhanced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78.9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696221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 Better Job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918468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Helped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505285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Effort expectancy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Took longer than expected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53.5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328128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Worth 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115874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Try my best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92.9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294767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Social influence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Expectation from industry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89.2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8290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Friends enjoy using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6193176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Need to embrace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14.3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465084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Facilitating conditions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Ease of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041863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Support received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429179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Prefer self- directed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105971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 dirty="0">
                          <a:effectLst/>
                        </a:rPr>
                        <a:t>Using VR/technology for Educational purposes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Learnt a great deal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35.7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9147764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Focused more on tech than content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589241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As a positive inclusion in educational delivery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324657"/>
                  </a:ext>
                </a:extLst>
              </a:tr>
              <a:tr h="19628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Using VR/tech for sites visits/fieldtrips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Can play a role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627753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Better way of learning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35.7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385610"/>
                  </a:ext>
                </a:extLst>
              </a:tr>
              <a:tr h="1962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Act as a substitute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46.7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2479624"/>
                  </a:ext>
                </a:extLst>
              </a:tr>
              <a:tr h="19628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1127690"/>
                  </a:ext>
                </a:extLst>
              </a:tr>
              <a:tr h="19628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Familiarity with/at ease with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82.2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721660"/>
                  </a:ext>
                </a:extLst>
              </a:tr>
              <a:tr h="19628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Would rarely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64.2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17.9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17009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099DC6F-554F-4618-BED8-F06D906C3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60659" y="97795"/>
            <a:ext cx="1667887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C7DD3-CFC6-4A94-8700-3AB4DE20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21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99F0-8EDB-4A58-ABFC-EE044E5E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104" y="365126"/>
            <a:ext cx="9193696" cy="1198632"/>
          </a:xfrm>
        </p:spPr>
        <p:txBody>
          <a:bodyPr/>
          <a:lstStyle/>
          <a:p>
            <a:r>
              <a:rPr lang="en-GB" b="1" dirty="0"/>
              <a:t>Taking some key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11D2A-F5BD-49D2-9293-BD24EBE4CB3E}"/>
              </a:ext>
            </a:extLst>
          </p:cNvPr>
          <p:cNvSpPr txBox="1"/>
          <p:nvPr/>
        </p:nvSpPr>
        <p:spPr>
          <a:xfrm>
            <a:off x="1815548" y="6321287"/>
            <a:ext cx="531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3:  Some results of interest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C65626-6B77-460C-B1A0-F53F12BB2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176694"/>
              </p:ext>
            </p:extLst>
          </p:nvPr>
        </p:nvGraphicFramePr>
        <p:xfrm>
          <a:off x="946484" y="1396539"/>
          <a:ext cx="8646402" cy="4455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7849">
                  <a:extLst>
                    <a:ext uri="{9D8B030D-6E8A-4147-A177-3AD203B41FA5}">
                      <a16:colId xmlns:a16="http://schemas.microsoft.com/office/drawing/2014/main" val="2874930902"/>
                    </a:ext>
                  </a:extLst>
                </a:gridCol>
                <a:gridCol w="3027849">
                  <a:extLst>
                    <a:ext uri="{9D8B030D-6E8A-4147-A177-3AD203B41FA5}">
                      <a16:colId xmlns:a16="http://schemas.microsoft.com/office/drawing/2014/main" val="67234849"/>
                    </a:ext>
                  </a:extLst>
                </a:gridCol>
                <a:gridCol w="895144">
                  <a:extLst>
                    <a:ext uri="{9D8B030D-6E8A-4147-A177-3AD203B41FA5}">
                      <a16:colId xmlns:a16="http://schemas.microsoft.com/office/drawing/2014/main" val="3644071843"/>
                    </a:ext>
                  </a:extLst>
                </a:gridCol>
                <a:gridCol w="895144">
                  <a:extLst>
                    <a:ext uri="{9D8B030D-6E8A-4147-A177-3AD203B41FA5}">
                      <a16:colId xmlns:a16="http://schemas.microsoft.com/office/drawing/2014/main" val="3850298638"/>
                    </a:ext>
                  </a:extLst>
                </a:gridCol>
                <a:gridCol w="800416">
                  <a:extLst>
                    <a:ext uri="{9D8B030D-6E8A-4147-A177-3AD203B41FA5}">
                      <a16:colId xmlns:a16="http://schemas.microsoft.com/office/drawing/2014/main" val="2526013913"/>
                    </a:ext>
                  </a:extLst>
                </a:gridCol>
              </a:tblGrid>
              <a:tr h="19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Adapted Construct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Question theme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Positive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Negative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Neutral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77567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Performance expectancy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Technology enhanced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78.9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913090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 Better Job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781801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Helped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37266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Effort expectancy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Took longer than expected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53.5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650730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Worth 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717230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Try my best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92.9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8584407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Social influence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Expectation from industry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89.2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219759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Friends enjoy using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324729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Need to embrace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14.3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8971992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Facilitating conditions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Ease of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103652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Support received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39.3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79284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Prefer self- directed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044530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Using VR/technology for Educational purposes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Learnt a great deal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35.7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485204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Focused more on tech than content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047883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As a positive inclusion in educational delivery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950529"/>
                  </a:ext>
                </a:extLst>
              </a:tr>
              <a:tr h="191474"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Using VR/tech for sites visits/fieldtrips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Can play a role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57.1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21.4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434253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Better way of learning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39.3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35.7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263591"/>
                  </a:ext>
                </a:extLst>
              </a:tr>
              <a:tr h="1914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Act as a substitute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46.7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42.9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589045"/>
                  </a:ext>
                </a:extLst>
              </a:tr>
              <a:tr h="19147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449888"/>
                  </a:ext>
                </a:extLst>
              </a:tr>
              <a:tr h="43467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Familiarity with/at ease with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82.2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7.1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054955"/>
                  </a:ext>
                </a:extLst>
              </a:tr>
              <a:tr h="191474">
                <a:tc>
                  <a:txBody>
                    <a:bodyPr/>
                    <a:lstStyle/>
                    <a:p>
                      <a:pPr marL="6858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E" sz="1200" kern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Would rarely use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</a:rPr>
                        <a:t>64.2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>
                          <a:effectLst/>
                          <a:highlight>
                            <a:srgbClr val="FFFF00"/>
                          </a:highlight>
                        </a:rPr>
                        <a:t>17.9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dirty="0">
                          <a:effectLst/>
                        </a:rPr>
                        <a:t>17.9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632410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C5BCA3E8-D68F-410C-9F89-A411CA40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1752" y="82941"/>
            <a:ext cx="169428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I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5C81-79F4-48A1-9619-838C9CAA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7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4516-F104-4DC8-AB0B-72897BA6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10" y="365125"/>
            <a:ext cx="9139989" cy="1110749"/>
          </a:xfrm>
        </p:spPr>
        <p:txBody>
          <a:bodyPr>
            <a:normAutofit/>
          </a:bodyPr>
          <a:lstStyle/>
          <a:p>
            <a:r>
              <a:rPr lang="en-GB" sz="4000" b="1" dirty="0"/>
              <a:t>Some Cross Tabs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0625AD-9A3E-4C45-93D4-1BA276610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230713"/>
              </p:ext>
            </p:extLst>
          </p:nvPr>
        </p:nvGraphicFramePr>
        <p:xfrm>
          <a:off x="1909011" y="2229854"/>
          <a:ext cx="7491663" cy="303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7259">
                  <a:extLst>
                    <a:ext uri="{9D8B030D-6E8A-4147-A177-3AD203B41FA5}">
                      <a16:colId xmlns:a16="http://schemas.microsoft.com/office/drawing/2014/main" val="2315717935"/>
                    </a:ext>
                  </a:extLst>
                </a:gridCol>
                <a:gridCol w="1070714">
                  <a:extLst>
                    <a:ext uri="{9D8B030D-6E8A-4147-A177-3AD203B41FA5}">
                      <a16:colId xmlns:a16="http://schemas.microsoft.com/office/drawing/2014/main" val="735985498"/>
                    </a:ext>
                  </a:extLst>
                </a:gridCol>
                <a:gridCol w="1146399">
                  <a:extLst>
                    <a:ext uri="{9D8B030D-6E8A-4147-A177-3AD203B41FA5}">
                      <a16:colId xmlns:a16="http://schemas.microsoft.com/office/drawing/2014/main" val="749676546"/>
                    </a:ext>
                  </a:extLst>
                </a:gridCol>
                <a:gridCol w="1017291">
                  <a:extLst>
                    <a:ext uri="{9D8B030D-6E8A-4147-A177-3AD203B41FA5}">
                      <a16:colId xmlns:a16="http://schemas.microsoft.com/office/drawing/2014/main" val="3858538137"/>
                    </a:ext>
                  </a:extLst>
                </a:gridCol>
              </a:tblGrid>
              <a:tr h="45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Question theme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Positive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Negative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Neutral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664890"/>
                  </a:ext>
                </a:extLst>
              </a:tr>
              <a:tr h="45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Technology enhanced (1) x can play a role (16)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highlight>
                            <a:srgbClr val="FFFF00"/>
                          </a:highlight>
                        </a:rPr>
                        <a:t>57.2</a:t>
                      </a:r>
                      <a:endParaRPr lang="en-GB" sz="18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21.4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21.4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158131"/>
                  </a:ext>
                </a:extLst>
              </a:tr>
              <a:tr h="25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Helped (3) x a positive inclusion (15)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highlight>
                            <a:srgbClr val="FFFF00"/>
                          </a:highlight>
                        </a:rPr>
                        <a:t>60.7</a:t>
                      </a:r>
                      <a:endParaRPr lang="en-GB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17.8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21.4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729590"/>
                  </a:ext>
                </a:extLst>
              </a:tr>
              <a:tr h="517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Familiarity with/at ease with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(19) x can play a role (16)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highlight>
                            <a:srgbClr val="FFFF00"/>
                          </a:highlight>
                        </a:rPr>
                        <a:t>82.2</a:t>
                      </a:r>
                      <a:endParaRPr lang="en-GB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7.1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10.7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271170"/>
                  </a:ext>
                </a:extLst>
              </a:tr>
              <a:tr h="458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Can play a role (16) x Better way of learning (17)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highlight>
                            <a:srgbClr val="FFFF00"/>
                          </a:highlight>
                        </a:rPr>
                        <a:t>57.2</a:t>
                      </a:r>
                      <a:endParaRPr lang="en-GB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21.4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21.4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499141"/>
                  </a:ext>
                </a:extLst>
              </a:tr>
              <a:tr h="517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Better way of learning (17)x Act as a substitute(18)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highlight>
                            <a:srgbClr val="FFFF00"/>
                          </a:highlight>
                        </a:rPr>
                        <a:t>39.3</a:t>
                      </a:r>
                      <a:endParaRPr lang="en-GB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</a:rPr>
                        <a:t>35.7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</a:rPr>
                        <a:t>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801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98210C-4ED5-4E6F-9787-56A517FAACE0}"/>
              </a:ext>
            </a:extLst>
          </p:cNvPr>
          <p:cNvSpPr txBox="1"/>
          <p:nvPr/>
        </p:nvSpPr>
        <p:spPr>
          <a:xfrm>
            <a:off x="737937" y="6123543"/>
            <a:ext cx="357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4: Some cross-tabs (%)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9643-47D8-46A9-B435-7BD93A92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2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AB29-AABA-41A7-8F0C-9A3251C4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2" y="365126"/>
            <a:ext cx="9326217" cy="1119118"/>
          </a:xfrm>
        </p:spPr>
        <p:txBody>
          <a:bodyPr>
            <a:normAutofit/>
          </a:bodyPr>
          <a:lstStyle/>
          <a:p>
            <a:r>
              <a:rPr lang="en-GB" sz="4000" b="1" dirty="0"/>
              <a:t>2. Reflections and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D941-BA2B-4672-9CFE-B6778C5E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1. Reflections on Survey Responses</a:t>
            </a:r>
            <a:endParaRPr lang="en-GB" sz="1800" dirty="0"/>
          </a:p>
          <a:p>
            <a:pPr>
              <a:spcBef>
                <a:spcPts val="0"/>
              </a:spcBef>
            </a:pPr>
            <a:r>
              <a:rPr lang="en-GB" sz="1800" dirty="0"/>
              <a:t>Doubt that students would not say that they tried their best (or may be the better students in the class engaged with the survey)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Further support required in terms of using the technology? 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A quarter focused on tech over content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Less than half would see it as a better way of learning though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        57% learnt a great deal from making the video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Over 40% did not think it would be a substitute for site visits/fieldtrips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A reasonably high number would rarely use tech if they had the choice (17.9%) </a:t>
            </a:r>
          </a:p>
          <a:p>
            <a:pPr>
              <a:spcBef>
                <a:spcPts val="0"/>
              </a:spcBef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2. QA Responses</a:t>
            </a:r>
          </a:p>
          <a:p>
            <a:r>
              <a:rPr lang="en-GB" sz="1800" dirty="0"/>
              <a:t>Positive feedback in terms of delivery on both modules 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No reference to the assignment in the Sustainable Tourism module 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 Some said that technology was not something they were used to using as part of an assignment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Some enjoyed making videos and that they were beneficial and relevant to the industry</a:t>
            </a:r>
          </a:p>
          <a:p>
            <a:pPr>
              <a:spcBef>
                <a:spcPts val="0"/>
              </a:spcBef>
            </a:pPr>
            <a:r>
              <a:rPr lang="en-GB" sz="1800" dirty="0"/>
              <a:t>Although students commented that they are at ease using the technology , some found difficult to use screen-cast-o-</a:t>
            </a:r>
            <a:r>
              <a:rPr lang="en-GB" sz="1800" dirty="0" err="1"/>
              <a:t>matic</a:t>
            </a:r>
            <a:r>
              <a:rPr lang="en-GB" sz="1800" dirty="0"/>
              <a:t> </a:t>
            </a:r>
          </a:p>
          <a:p>
            <a:pPr>
              <a:spcBef>
                <a:spcPts val="0"/>
              </a:spcBef>
            </a:pPr>
            <a:endParaRPr lang="en-GB" sz="18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A41B33F-8493-4CAA-B5CA-8A53B252DDB9}"/>
              </a:ext>
            </a:extLst>
          </p:cNvPr>
          <p:cNvSpPr/>
          <p:nvPr/>
        </p:nvSpPr>
        <p:spPr>
          <a:xfrm>
            <a:off x="9542960" y="276707"/>
            <a:ext cx="1696279" cy="1378227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Anon – though still power at play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78A610-3A3E-4A16-9349-3C931907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4261-0C26-4B2B-A141-3A20106DA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3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1720</Words>
  <Application>Microsoft Office PowerPoint</Application>
  <PresentationFormat>Widescreen</PresentationFormat>
  <Paragraphs>337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Reflections on Developing and Evaluating Virtual Reality Fieldtrips (VRF):  the student’s perspective </vt:lpstr>
      <vt:lpstr>Developing and Evaluating Virtual Reality Fieldtrips (VRF):  the student’s perspective</vt:lpstr>
      <vt:lpstr>How was it done?</vt:lpstr>
      <vt:lpstr>Theoretical Underpinning</vt:lpstr>
      <vt:lpstr>Development of a Measurement Tool</vt:lpstr>
      <vt:lpstr>1. Student Survey Responses</vt:lpstr>
      <vt:lpstr>Taking some key results</vt:lpstr>
      <vt:lpstr>Some Cross Tabs </vt:lpstr>
      <vt:lpstr>2. Reflections and Findings </vt:lpstr>
      <vt:lpstr>Limitations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Developing and Evaluating Virtual Reality Fieldtrips (VRF):  the student’s perspective</dc:title>
  <dc:creator>Catherine Gorman</dc:creator>
  <cp:lastModifiedBy>catherine.gorman@dit.ie</cp:lastModifiedBy>
  <cp:revision>48</cp:revision>
  <dcterms:created xsi:type="dcterms:W3CDTF">2021-11-16T16:43:27Z</dcterms:created>
  <dcterms:modified xsi:type="dcterms:W3CDTF">2021-12-10T12:23:29Z</dcterms:modified>
</cp:coreProperties>
</file>