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99" r:id="rId3"/>
    <p:sldId id="306" r:id="rId4"/>
    <p:sldId id="300" r:id="rId5"/>
    <p:sldId id="301" r:id="rId6"/>
    <p:sldId id="284" r:id="rId7"/>
    <p:sldId id="307" r:id="rId8"/>
    <p:sldId id="285" r:id="rId9"/>
    <p:sldId id="308" r:id="rId10"/>
    <p:sldId id="259" r:id="rId11"/>
    <p:sldId id="291" r:id="rId12"/>
    <p:sldId id="293" r:id="rId13"/>
    <p:sldId id="287" r:id="rId14"/>
    <p:sldId id="263" r:id="rId15"/>
    <p:sldId id="268" r:id="rId16"/>
    <p:sldId id="271" r:id="rId17"/>
    <p:sldId id="267" r:id="rId18"/>
    <p:sldId id="269" r:id="rId19"/>
    <p:sldId id="270" r:id="rId20"/>
    <p:sldId id="273" r:id="rId21"/>
    <p:sldId id="266" r:id="rId22"/>
    <p:sldId id="294" r:id="rId23"/>
    <p:sldId id="280" r:id="rId24"/>
    <p:sldId id="289" r:id="rId25"/>
    <p:sldId id="257" r:id="rId26"/>
    <p:sldId id="258" r:id="rId27"/>
    <p:sldId id="265" r:id="rId28"/>
    <p:sldId id="261" r:id="rId29"/>
    <p:sldId id="278" r:id="rId30"/>
    <p:sldId id="279" r:id="rId31"/>
    <p:sldId id="302" r:id="rId32"/>
    <p:sldId id="304" r:id="rId33"/>
    <p:sldId id="305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8806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E"/>
            </a:p>
          </p:txBody>
        </p:sp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880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16A4A4-B225-4BDB-AEAE-86240F2B5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F97C-5FD6-466D-AD21-6BAEA0B27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4B63-2F81-4ACA-90F1-0FE25F003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FEA567-FDDA-4E8E-AAD4-1488AA132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7645-85E7-421D-9E47-3FB879007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30523-40B1-4831-B1EA-6F60C1223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97144-025A-4B69-AAC9-527FEFD2E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4F3AD-A3FD-4FA6-A03D-894687EF5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34F67-DC32-4A12-BF5C-8486D65D5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8699B-E714-468B-AC87-F8363DA8F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2F6D-854B-4DC4-9806-61FDB73DD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64D5B-0312-4119-9B5D-F1D0FD96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516B15-48B6-476E-80A0-245A8C59D6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Portugal%20Conference%20Programm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Lecce%20Conference%20Programme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Perspective on Church Tourism in Ireland</a:t>
            </a: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/>
              <a:t>Dr. Kevin Griffin</a:t>
            </a:r>
          </a:p>
          <a:p>
            <a:r>
              <a:rPr lang="en-IE"/>
              <a:t>Head of Tourism Department</a:t>
            </a:r>
          </a:p>
          <a:p>
            <a:r>
              <a:rPr lang="en-IE"/>
              <a:t>Dublin Institute of Technology</a:t>
            </a:r>
            <a:endParaRPr lang="en-GB"/>
          </a:p>
        </p:txBody>
      </p:sp>
      <p:pic>
        <p:nvPicPr>
          <p:cNvPr id="2053" name="Picture 4" descr="D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26035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Insights into faith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715250" cy="4114800"/>
          </a:xfrm>
        </p:spPr>
        <p:txBody>
          <a:bodyPr/>
          <a:lstStyle/>
          <a:p>
            <a:r>
              <a:rPr lang="en-US"/>
              <a:t>‘Travellers are very religious.  I love a lot of blessed pictures and statues and plenty of holy water in the place.  If I miss Mass it takes a lot out of me. Travellers believe a lot in priests and cures.  We are very superstitious - marriages and black cats.  We believe in ghosts - it gives us an idea that there's life after death. . . ’  </a:t>
            </a:r>
            <a:r>
              <a:rPr lang="en-US" sz="300"/>
              <a:t>We wouldn't miss the patterns of the graves</a:t>
            </a:r>
            <a:r>
              <a:rPr lang="en-US"/>
              <a:t>.  --Kathleen McDonagh </a:t>
            </a:r>
          </a:p>
          <a:p>
            <a:pPr algn="r">
              <a:buFont typeface="Wingdings" pitchFamily="2" charset="2"/>
              <a:buNone/>
            </a:pPr>
            <a:r>
              <a:rPr lang="en-US" sz="1900"/>
              <a:t>(Traveller Voices, Pavee Point Travellers Centre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/>
              <a:t>Insights into faith </a:t>
            </a:r>
            <a:br>
              <a:rPr lang="en-IE" sz="3200"/>
            </a:br>
            <a:r>
              <a:rPr lang="en-IE" sz="2100"/>
              <a:t>(from interviews and focus groups)</a:t>
            </a:r>
            <a:endParaRPr lang="en-GB" sz="21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sz="2500"/>
              <a:t>When I was young we travelled and slept in tents on the side of the road – I was born in the County Home in . . . and baptised in . . . My mother made sure we were settled in a stable campsite for our communion and confirmation – but she had no care for reading or writing – you could get on without them.</a:t>
            </a:r>
          </a:p>
          <a:p>
            <a:pPr>
              <a:lnSpc>
                <a:spcPct val="90000"/>
              </a:lnSpc>
            </a:pPr>
            <a:r>
              <a:rPr lang="en-IE" sz="2500"/>
              <a:t>. . . He wasn’t a great goer of mass, but he always said his prayers every night.</a:t>
            </a:r>
            <a:endParaRPr lang="en-GB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/>
              <a:t>Insights into faith </a:t>
            </a:r>
            <a:br>
              <a:rPr lang="en-IE" sz="3200"/>
            </a:br>
            <a:r>
              <a:rPr lang="en-IE" sz="2100"/>
              <a:t>(from interviews and focus groups)</a:t>
            </a:r>
            <a:endParaRPr lang="en-GB" sz="21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432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sz="2500"/>
              <a:t>I can’t do the rosary right, but I’m trying to learn </a:t>
            </a:r>
            <a:r>
              <a:rPr lang="en-IE" sz="1900"/>
              <a:t>(grandmother)</a:t>
            </a:r>
          </a:p>
          <a:p>
            <a:pPr>
              <a:lnSpc>
                <a:spcPct val="90000"/>
              </a:lnSpc>
            </a:pPr>
            <a:r>
              <a:rPr lang="en-IE" sz="2500"/>
              <a:t>‘You have your own belief’</a:t>
            </a:r>
          </a:p>
          <a:p>
            <a:pPr>
              <a:lnSpc>
                <a:spcPct val="90000"/>
              </a:lnSpc>
            </a:pPr>
            <a:r>
              <a:rPr lang="en-IE" sz="2500"/>
              <a:t>‘Our Lady is always here’</a:t>
            </a:r>
          </a:p>
          <a:p>
            <a:pPr>
              <a:lnSpc>
                <a:spcPct val="90000"/>
              </a:lnSpc>
            </a:pPr>
            <a:r>
              <a:rPr lang="en-IE" sz="2500"/>
              <a:t>I believe in Our Lady and the Sacred Heart and all the Angels and Saints</a:t>
            </a:r>
          </a:p>
          <a:p>
            <a:pPr>
              <a:lnSpc>
                <a:spcPct val="90000"/>
              </a:lnSpc>
            </a:pPr>
            <a:r>
              <a:rPr lang="en-IE" sz="2500"/>
              <a:t>I’ve been to Meduguorgie three times this year already </a:t>
            </a:r>
            <a:r>
              <a:rPr lang="en-IE" sz="1900"/>
              <a:t>(young male c.20yrs)</a:t>
            </a:r>
          </a:p>
          <a:p>
            <a:pPr>
              <a:lnSpc>
                <a:spcPct val="90000"/>
              </a:lnSpc>
            </a:pPr>
            <a:r>
              <a:rPr lang="en-IE" sz="2500"/>
              <a:t>The Lady has been good to us </a:t>
            </a:r>
            <a:r>
              <a:rPr lang="en-IE" sz="1900"/>
              <a:t>(male c.40yrs)</a:t>
            </a:r>
            <a:endParaRPr lang="en-GB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Knock</a:t>
            </a: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No. 1 visited site in Ireland </a:t>
            </a:r>
          </a:p>
          <a:p>
            <a:r>
              <a:rPr lang="en-IE"/>
              <a:t>c.1million visitors (pilgrims?) per year</a:t>
            </a:r>
          </a:p>
          <a:p>
            <a:r>
              <a:rPr lang="en-IE"/>
              <a:t>Marian Shrine</a:t>
            </a:r>
          </a:p>
          <a:p>
            <a:r>
              <a:rPr lang="en-IE"/>
              <a:t>Formally recognised by the Catholic Church</a:t>
            </a:r>
          </a:p>
          <a:p>
            <a:r>
              <a:rPr lang="en-IE"/>
              <a:t>Visited by Pope John Paul II (1979)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MA_0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056437" cy="6938963"/>
          </a:xfrm>
          <a:prstGeom prst="rect">
            <a:avLst/>
          </a:prstGeom>
          <a:noFill/>
        </p:spPr>
      </p:pic>
      <p:pic>
        <p:nvPicPr>
          <p:cNvPr id="10244" name="Picture 4" descr="AMA_0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789363"/>
            <a:ext cx="2297113" cy="2781300"/>
          </a:xfrm>
          <a:prstGeom prst="rect">
            <a:avLst/>
          </a:prstGeom>
          <a:noFill/>
        </p:spPr>
      </p:pic>
      <p:pic>
        <p:nvPicPr>
          <p:cNvPr id="10245" name="Picture 5" descr="AMA_0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4140200" cy="280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MA_0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7075" cy="2874963"/>
          </a:xfrm>
          <a:prstGeom prst="rect">
            <a:avLst/>
          </a:prstGeom>
          <a:noFill/>
        </p:spPr>
      </p:pic>
      <p:pic>
        <p:nvPicPr>
          <p:cNvPr id="18435" name="Picture 3" descr="AMA_0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8250"/>
            <a:ext cx="9144000" cy="4349750"/>
          </a:xfrm>
          <a:prstGeom prst="rect">
            <a:avLst/>
          </a:prstGeom>
          <a:noFill/>
        </p:spPr>
      </p:pic>
      <p:pic>
        <p:nvPicPr>
          <p:cNvPr id="18437" name="Picture 5" descr="AMA_0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276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AMA_0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</p:spPr>
      </p:pic>
      <p:pic>
        <p:nvPicPr>
          <p:cNvPr id="21508" name="Picture 4" descr="AMA_0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3419475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MA_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688" cy="4465638"/>
          </a:xfrm>
          <a:prstGeom prst="rect">
            <a:avLst/>
          </a:prstGeom>
          <a:noFill/>
        </p:spPr>
      </p:pic>
      <p:pic>
        <p:nvPicPr>
          <p:cNvPr id="17412" name="Picture 4" descr="AMA_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29075"/>
            <a:ext cx="3995737" cy="2828925"/>
          </a:xfrm>
          <a:prstGeom prst="rect">
            <a:avLst/>
          </a:prstGeom>
          <a:noFill/>
        </p:spPr>
      </p:pic>
      <p:pic>
        <p:nvPicPr>
          <p:cNvPr id="17411" name="Picture 3" descr="AMA_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7875"/>
            <a:ext cx="5292725" cy="354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AMA_09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00" cy="2082800"/>
          </a:xfrm>
          <a:prstGeom prst="rect">
            <a:avLst/>
          </a:prstGeom>
          <a:noFill/>
        </p:spPr>
      </p:pic>
      <p:pic>
        <p:nvPicPr>
          <p:cNvPr id="19458" name="Picture 2" descr="AMA_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4083050" cy="5157787"/>
          </a:xfrm>
          <a:prstGeom prst="rect">
            <a:avLst/>
          </a:prstGeom>
          <a:noFill/>
        </p:spPr>
      </p:pic>
      <p:pic>
        <p:nvPicPr>
          <p:cNvPr id="19459" name="Picture 3" descr="AMA_0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48262" cy="3209925"/>
          </a:xfrm>
          <a:prstGeom prst="rect">
            <a:avLst/>
          </a:prstGeom>
          <a:noFill/>
        </p:spPr>
      </p:pic>
      <p:pic>
        <p:nvPicPr>
          <p:cNvPr id="19461" name="Picture 5" descr="AMA_09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189288"/>
            <a:ext cx="5076825" cy="3668712"/>
          </a:xfrm>
          <a:prstGeom prst="rect">
            <a:avLst/>
          </a:prstGeom>
          <a:noFill/>
        </p:spPr>
      </p:pic>
      <p:pic>
        <p:nvPicPr>
          <p:cNvPr id="19464" name="Picture 8" descr="AMA_0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5124450"/>
            <a:ext cx="1928812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MA_0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330575"/>
            <a:ext cx="4211637" cy="3527425"/>
          </a:xfrm>
          <a:prstGeom prst="rect">
            <a:avLst/>
          </a:prstGeom>
          <a:noFill/>
        </p:spPr>
      </p:pic>
      <p:pic>
        <p:nvPicPr>
          <p:cNvPr id="20483" name="Picture 3" descr="AMA_0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98863" cy="4005263"/>
          </a:xfrm>
          <a:prstGeom prst="rect">
            <a:avLst/>
          </a:prstGeom>
          <a:noFill/>
        </p:spPr>
      </p:pic>
      <p:pic>
        <p:nvPicPr>
          <p:cNvPr id="20484" name="Picture 4" descr="AMA_09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0888"/>
            <a:ext cx="5543550" cy="3567112"/>
          </a:xfrm>
          <a:prstGeom prst="rect">
            <a:avLst/>
          </a:prstGeom>
          <a:noFill/>
        </p:spPr>
      </p:pic>
      <p:pic>
        <p:nvPicPr>
          <p:cNvPr id="20485" name="Picture 5" descr="AMA_09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0"/>
            <a:ext cx="5580062" cy="371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Context</a:t>
            </a:r>
            <a:endParaRPr lang="en-GB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Academia</a:t>
            </a:r>
          </a:p>
          <a:p>
            <a:pPr lvl="1"/>
            <a:r>
              <a:rPr lang="en-IE"/>
              <a:t>ATLAS Religious Tourism Special Interest Group</a:t>
            </a:r>
          </a:p>
          <a:p>
            <a:r>
              <a:rPr lang="en-IE"/>
              <a:t>Personal Research Interests</a:t>
            </a:r>
          </a:p>
          <a:p>
            <a:pPr lvl="1"/>
            <a:r>
              <a:rPr lang="en-IE"/>
              <a:t>Irish Traveller Community</a:t>
            </a:r>
          </a:p>
          <a:p>
            <a:r>
              <a:rPr lang="en-IE"/>
              <a:t>Genealogy</a:t>
            </a:r>
          </a:p>
          <a:p>
            <a:pPr lvl="1"/>
            <a:r>
              <a:rPr lang="en-IE"/>
              <a:t>Some reflections on Ireland      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AMA_1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5250"/>
            <a:ext cx="9144000" cy="4222750"/>
          </a:xfrm>
          <a:prstGeom prst="rect">
            <a:avLst/>
          </a:prstGeom>
          <a:noFill/>
        </p:spPr>
      </p:pic>
      <p:pic>
        <p:nvPicPr>
          <p:cNvPr id="23554" name="Picture 2" descr="AMA_1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3108325"/>
          </a:xfrm>
          <a:prstGeom prst="rect">
            <a:avLst/>
          </a:prstGeom>
          <a:noFill/>
        </p:spPr>
      </p:pic>
      <p:pic>
        <p:nvPicPr>
          <p:cNvPr id="23555" name="Picture 3" descr="AMA_1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708275"/>
            <a:ext cx="2735262" cy="2544763"/>
          </a:xfrm>
          <a:prstGeom prst="rect">
            <a:avLst/>
          </a:prstGeom>
          <a:noFill/>
        </p:spPr>
      </p:pic>
      <p:pic>
        <p:nvPicPr>
          <p:cNvPr id="23557" name="Picture 5" descr="AMA_1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00575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MA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3138" cy="6858000"/>
          </a:xfrm>
          <a:prstGeom prst="rect">
            <a:avLst/>
          </a:prstGeom>
          <a:noFill/>
        </p:spPr>
      </p:pic>
      <p:pic>
        <p:nvPicPr>
          <p:cNvPr id="16389" name="Picture 5" descr="AMA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429125" cy="4621213"/>
          </a:xfrm>
          <a:prstGeom prst="rect">
            <a:avLst/>
          </a:prstGeom>
          <a:noFill/>
        </p:spPr>
      </p:pic>
      <p:pic>
        <p:nvPicPr>
          <p:cNvPr id="16390" name="Picture 6" descr="AMA_0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73488"/>
            <a:ext cx="4427537" cy="308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Many questions for Knock</a:t>
            </a: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48958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sz="2500"/>
              <a:t>Many sceptics question the ‘validity’ of experience at such a site.</a:t>
            </a:r>
          </a:p>
          <a:p>
            <a:pPr>
              <a:lnSpc>
                <a:spcPct val="90000"/>
              </a:lnSpc>
            </a:pPr>
            <a:r>
              <a:rPr lang="en-IE" sz="2500"/>
              <a:t>Does this site cater for ‘all’ visitors / pilgrims</a:t>
            </a:r>
          </a:p>
          <a:p>
            <a:pPr>
              <a:lnSpc>
                <a:spcPct val="90000"/>
              </a:lnSpc>
            </a:pPr>
            <a:r>
              <a:rPr lang="en-IE" sz="2500"/>
              <a:t>Is this level of ‘organisation’ needed at sites</a:t>
            </a:r>
          </a:p>
          <a:p>
            <a:pPr>
              <a:lnSpc>
                <a:spcPct val="90000"/>
              </a:lnSpc>
            </a:pPr>
            <a:r>
              <a:rPr lang="en-IE" sz="2500"/>
              <a:t>How much of the illustrated fabric fits into the ‘sacred’ end of the continuum and how much into the ‘secular’ end ?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827213"/>
            <a:ext cx="3578225" cy="4114800"/>
          </a:xfrm>
        </p:spPr>
        <p:txBody>
          <a:bodyPr/>
          <a:lstStyle/>
          <a:p>
            <a:r>
              <a:rPr lang="en-IE" sz="2500"/>
              <a:t>As an academic I can pick holes in this site because it is -  </a:t>
            </a:r>
          </a:p>
          <a:p>
            <a:pPr lvl="1"/>
            <a:r>
              <a:rPr lang="en-IE" sz="2100"/>
              <a:t>trendy</a:t>
            </a:r>
          </a:p>
          <a:p>
            <a:pPr lvl="1"/>
            <a:r>
              <a:rPr lang="en-IE" sz="2100"/>
              <a:t>great fun </a:t>
            </a:r>
          </a:p>
          <a:p>
            <a:pPr lvl="1"/>
            <a:r>
              <a:rPr lang="en-IE" sz="2100"/>
              <a:t>gratifying to my intellectual ego.</a:t>
            </a:r>
          </a:p>
          <a:p>
            <a:endParaRPr lang="en-IE" sz="2500"/>
          </a:p>
          <a:p>
            <a:r>
              <a:rPr lang="en-IE" sz="2500"/>
              <a:t>BUTTTTTTT:</a:t>
            </a:r>
            <a:endParaRPr lang="en-GB" sz="2500"/>
          </a:p>
          <a:p>
            <a:pPr>
              <a:buFont typeface="Wingdings" pitchFamily="2" charset="2"/>
              <a:buNone/>
            </a:pPr>
            <a:endParaRPr lang="en-GB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/>
              <a:t>Traveller’s Comments on Knock</a:t>
            </a:r>
            <a:endParaRPr lang="en-GB" sz="3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‘In Knock you really feel closer to Our Lady – where she appeared’</a:t>
            </a:r>
          </a:p>
          <a:p>
            <a:r>
              <a:rPr lang="en-IE"/>
              <a:t>‘The statue procession is wonderful’</a:t>
            </a:r>
          </a:p>
          <a:p>
            <a:r>
              <a:rPr lang="en-IE"/>
              <a:t>‘This is a peaceful and holy place’</a:t>
            </a:r>
          </a:p>
          <a:p>
            <a:r>
              <a:rPr lang="en-IE"/>
              <a:t>‘There are no words to describe my experience of Knock’</a:t>
            </a:r>
          </a:p>
          <a:p>
            <a:r>
              <a:rPr lang="en-IE"/>
              <a:t>‘Everybody should come here’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Other (domestic) sites visited by Travellers</a:t>
            </a: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020406stbrigids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963"/>
            <a:ext cx="4611688" cy="5589587"/>
          </a:xfrm>
          <a:prstGeom prst="rect">
            <a:avLst/>
          </a:prstGeom>
          <a:noFill/>
        </p:spPr>
      </p:pic>
      <p:pic>
        <p:nvPicPr>
          <p:cNvPr id="3079" name="Picture 7" descr="020406stbrigidswe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196975"/>
            <a:ext cx="4695825" cy="56165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23913"/>
          </a:xfrm>
        </p:spPr>
        <p:txBody>
          <a:bodyPr/>
          <a:lstStyle/>
          <a:p>
            <a:r>
              <a:rPr lang="en-IE"/>
              <a:t>St Brigid’s Well Kildare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49688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 Brigid’s Stream &amp; Well - Faughart, two miles north-west of Dundalk</a:t>
            </a:r>
            <a:r>
              <a:rPr lang="en-US" sz="3200"/>
              <a:t> </a:t>
            </a:r>
          </a:p>
        </p:txBody>
      </p: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79388" y="1484313"/>
            <a:ext cx="3132137" cy="2370137"/>
            <a:chOff x="113" y="935"/>
            <a:chExt cx="1973" cy="1493"/>
          </a:xfrm>
        </p:grpSpPr>
        <p:pic>
          <p:nvPicPr>
            <p:cNvPr id="4129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935"/>
              <a:ext cx="1973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158" y="935"/>
              <a:ext cx="780" cy="231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IE">
                  <a:solidFill>
                    <a:schemeClr val="bg1"/>
                  </a:solidFill>
                  <a:latin typeface="Arial" charset="0"/>
                </a:rPr>
                <a:t>Eye Stone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137" name="Group 41"/>
          <p:cNvGrpSpPr>
            <a:grpSpLocks/>
          </p:cNvGrpSpPr>
          <p:nvPr/>
        </p:nvGrpSpPr>
        <p:grpSpPr bwMode="auto">
          <a:xfrm>
            <a:off x="250825" y="4149725"/>
            <a:ext cx="3122613" cy="2351088"/>
            <a:chOff x="158" y="2614"/>
            <a:chExt cx="1967" cy="1481"/>
          </a:xfrm>
        </p:grpSpPr>
        <p:pic>
          <p:nvPicPr>
            <p:cNvPr id="4127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614"/>
              <a:ext cx="1967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158" y="3838"/>
              <a:ext cx="868" cy="231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IE">
                  <a:solidFill>
                    <a:schemeClr val="bg1"/>
                  </a:solidFill>
                  <a:latin typeface="Arial" charset="0"/>
                </a:rPr>
                <a:t>Knee Stone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5795963" y="4149725"/>
            <a:ext cx="3132137" cy="2351088"/>
            <a:chOff x="3651" y="2614"/>
            <a:chExt cx="1973" cy="1481"/>
          </a:xfrm>
        </p:grpSpPr>
        <p:pic>
          <p:nvPicPr>
            <p:cNvPr id="4128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614"/>
              <a:ext cx="1973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34" name="Text Box 38"/>
            <p:cNvSpPr txBox="1">
              <a:spLocks noChangeArrowheads="1"/>
            </p:cNvSpPr>
            <p:nvPr/>
          </p:nvSpPr>
          <p:spPr bwMode="auto">
            <a:xfrm>
              <a:off x="4734" y="3838"/>
              <a:ext cx="876" cy="231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IE">
                  <a:solidFill>
                    <a:schemeClr val="bg1"/>
                  </a:solidFill>
                  <a:latin typeface="Arial" charset="0"/>
                </a:rPr>
                <a:t>Head Stone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5795963" y="1412875"/>
            <a:ext cx="3132137" cy="2360613"/>
            <a:chOff x="3651" y="890"/>
            <a:chExt cx="1973" cy="1487"/>
          </a:xfrm>
        </p:grpSpPr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1" y="890"/>
              <a:ext cx="1973" cy="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502" y="890"/>
              <a:ext cx="1108" cy="231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IE">
                  <a:solidFill>
                    <a:schemeClr val="bg1"/>
                  </a:solidFill>
                  <a:latin typeface="Arial" charset="0"/>
                </a:rPr>
                <a:t>Hip / Leg Stone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2771775" y="6092825"/>
            <a:ext cx="3575050" cy="3667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>
                <a:solidFill>
                  <a:schemeClr val="bg1"/>
                </a:solidFill>
                <a:latin typeface="Arial" charset="0"/>
              </a:rPr>
              <a:t>‘We Visit for Intentions and cures’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/>
              <a:t>St Bridget’s Well Liscannor, Co. Clare</a:t>
            </a:r>
            <a:endParaRPr lang="en-GB" sz="3200"/>
          </a:p>
        </p:txBody>
      </p:sp>
      <p:pic>
        <p:nvPicPr>
          <p:cNvPr id="12292" name="Picture 4" descr="100_1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841500"/>
            <a:ext cx="5580062" cy="5016500"/>
          </a:xfrm>
          <a:prstGeom prst="rect">
            <a:avLst/>
          </a:prstGeom>
          <a:noFill/>
        </p:spPr>
      </p:pic>
      <p:pic>
        <p:nvPicPr>
          <p:cNvPr id="12293" name="Picture 5" descr="100_1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7850"/>
            <a:ext cx="3757613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Croagh Patrick (The Reek)</a:t>
            </a:r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84375"/>
            <a:ext cx="6124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DSC_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9300" cy="3960813"/>
          </a:xfrm>
          <a:prstGeom prst="rect">
            <a:avLst/>
          </a:prstGeom>
          <a:noFill/>
        </p:spPr>
      </p:pic>
      <p:pic>
        <p:nvPicPr>
          <p:cNvPr id="35844" name="Picture 4" descr="NOS_1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7300"/>
            <a:ext cx="4572000" cy="3060700"/>
          </a:xfrm>
          <a:prstGeom prst="rect">
            <a:avLst/>
          </a:prstGeom>
          <a:noFill/>
        </p:spPr>
      </p:pic>
      <p:pic>
        <p:nvPicPr>
          <p:cNvPr id="35845" name="Picture 5" descr="NOS_15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0"/>
            <a:ext cx="4591050" cy="6858000"/>
          </a:xfrm>
          <a:prstGeom prst="rect">
            <a:avLst/>
          </a:prstGeom>
          <a:noFill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76400" y="457200"/>
            <a:ext cx="7010400" cy="955675"/>
          </a:xfrm>
          <a:prstGeom prst="rect">
            <a:avLst/>
          </a:prstGeom>
          <a:solidFill>
            <a:schemeClr val="tx1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IE" sz="3200">
                <a:solidFill>
                  <a:schemeClr val="bg1"/>
                </a:solidFill>
                <a:latin typeface="Arial" charset="0"/>
              </a:rPr>
              <a:t>Killeigh (The Seven Blessed Wells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Academia</a:t>
            </a: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DSC_0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904038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23850" y="396875"/>
            <a:ext cx="5322888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sz="2400">
                <a:solidFill>
                  <a:schemeClr val="tx2"/>
                </a:solidFill>
                <a:latin typeface="Arial" charset="0"/>
              </a:rPr>
              <a:t>‘we leave something from sick people’</a:t>
            </a:r>
            <a:endParaRPr lang="en-GB" sz="2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Genealogy in Ireland</a:t>
            </a: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Genealogical Tourism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IE" sz="2500"/>
              <a:t>Recorded Genealogy Tourism peaked in the year 2000 - 116,000 ‘Genealogical Visitors’ came to the island </a:t>
            </a:r>
            <a:r>
              <a:rPr lang="en-IE" sz="1700" i="1"/>
              <a:t>(Bord Failte, 2001)</a:t>
            </a:r>
            <a:r>
              <a:rPr lang="en-IE" sz="2500" i="1"/>
              <a:t>.</a:t>
            </a:r>
            <a:r>
              <a:rPr lang="en-IE" sz="2500"/>
              <a:t> </a:t>
            </a:r>
          </a:p>
          <a:p>
            <a:pPr>
              <a:lnSpc>
                <a:spcPct val="80000"/>
              </a:lnSpc>
            </a:pPr>
            <a:r>
              <a:rPr lang="en-IE" sz="2500"/>
              <a:t>However, have ceased recording Genealogy Visitors numbers from 2004. </a:t>
            </a:r>
          </a:p>
          <a:p>
            <a:pPr>
              <a:lnSpc>
                <a:spcPct val="80000"/>
              </a:lnSpc>
            </a:pPr>
            <a:r>
              <a:rPr lang="en-IE" sz="2500"/>
              <a:t>Recent years </a:t>
            </a:r>
            <a:r>
              <a:rPr lang="en-GB" sz="2500"/>
              <a:t>focus on investment in ‘</a:t>
            </a:r>
            <a:r>
              <a:rPr lang="en-GB" sz="2500" i="1"/>
              <a:t>special interest’</a:t>
            </a:r>
            <a:r>
              <a:rPr lang="en-GB" sz="2500"/>
              <a:t> and ‘</a:t>
            </a:r>
            <a:r>
              <a:rPr lang="en-GB" sz="2500" i="1"/>
              <a:t>niche markets’</a:t>
            </a:r>
            <a:r>
              <a:rPr lang="en-GB" sz="2500"/>
              <a:t> </a:t>
            </a:r>
          </a:p>
          <a:p>
            <a:pPr>
              <a:lnSpc>
                <a:spcPct val="80000"/>
              </a:lnSpc>
            </a:pPr>
            <a:r>
              <a:rPr lang="en-IE" sz="2500"/>
              <a:t>: </a:t>
            </a:r>
            <a:r>
              <a:rPr lang="en-IE" sz="2500" i="1"/>
              <a:t>‘a number of issues of management . . . impact on the . . . capacity of . . . stakeholders to maximise genealogy tourism’ </a:t>
            </a:r>
            <a:r>
              <a:rPr lang="en-IE" sz="1700"/>
              <a:t>(Department of Arts, Sports and Tourism, 2005 pp 91)</a:t>
            </a:r>
            <a:r>
              <a:rPr lang="en-IE" sz="2500"/>
              <a:t>.</a:t>
            </a:r>
            <a:r>
              <a:rPr lang="en-US" sz="25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500"/>
              <a:t>Australian and New Zealand in 2008 - Electronic Direct Marketing (EDM) campaigns and the </a:t>
            </a:r>
            <a:r>
              <a:rPr lang="en-GB" sz="2500" i="1"/>
              <a:t>‘Go Green – Discover your Irish side’ </a:t>
            </a:r>
            <a:r>
              <a:rPr lang="en-GB" sz="2500"/>
              <a:t>campaign </a:t>
            </a:r>
            <a:r>
              <a:rPr lang="en-GB" sz="1500"/>
              <a:t>(Tourism Ireland c, 2008)</a:t>
            </a:r>
            <a:r>
              <a:rPr lang="en-GB" sz="2500"/>
              <a:t>.</a:t>
            </a:r>
          </a:p>
          <a:p>
            <a:r>
              <a:rPr lang="en-GB" sz="2500"/>
              <a:t>Now tourism marketing focus on areas </a:t>
            </a:r>
          </a:p>
          <a:p>
            <a:pPr lvl="1">
              <a:buFont typeface="Wingdings" pitchFamily="2" charset="2"/>
              <a:buNone/>
            </a:pPr>
            <a:r>
              <a:rPr lang="en-GB" sz="2100" i="1"/>
              <a:t>	‘where Ireland may have a particular competitive advantage. Possible segments include.....The wider Irish Diaspora (including Scots-Irish) </a:t>
            </a:r>
            <a:r>
              <a:rPr lang="en-GB" sz="1600"/>
              <a:t>(Tourism Renewal Group, 2009 pp 44)</a:t>
            </a:r>
            <a:r>
              <a:rPr lang="en-US" sz="2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296386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1988"/>
            <a:ext cx="536416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Kilfenora, Kilfenora Intro, photo, picture,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0042">
            <a:off x="5148263" y="1628775"/>
            <a:ext cx="3995737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5" name="Picture 9" descr="Kilfenora Cathedral, Kilfenora, Kilfenora Intro, photo, picture,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45340">
            <a:off x="2484438" y="1052513"/>
            <a:ext cx="3027362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547813" y="188913"/>
            <a:ext cx="4868862" cy="366712"/>
          </a:xfrm>
          <a:prstGeom prst="rect">
            <a:avLst/>
          </a:prstGeom>
          <a:solidFill>
            <a:srgbClr val="000000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E">
                <a:solidFill>
                  <a:schemeClr val="bg1"/>
                </a:solidFill>
              </a:rPr>
              <a:t>Who is the Genealogical tourist / visitor?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0908" name="Picture 12" descr="computer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16150">
            <a:off x="5724525" y="4365625"/>
            <a:ext cx="3151188" cy="222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9291">
            <a:off x="684213" y="1484313"/>
            <a:ext cx="3836987" cy="507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680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7295">
            <a:off x="4284663" y="4581525"/>
            <a:ext cx="3738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2655">
            <a:off x="6011863" y="1196975"/>
            <a:ext cx="26066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/>
              <a:t>ATLAS Religious Tourism Special Interest Group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7" name="Organization Chart 7"/>
          <p:cNvGraphicFramePr>
            <a:graphicFrameLocks/>
          </p:cNvGraphicFramePr>
          <p:nvPr>
            <p:ph/>
          </p:nvPr>
        </p:nvGraphicFramePr>
        <p:xfrm>
          <a:off x="1187450" y="2205038"/>
          <a:ext cx="7705725" cy="3816350"/>
        </p:xfrm>
        <a:graphic>
          <a:graphicData uri="http://schemas.openxmlformats.org/drawingml/2006/compatibility">
            <com:legacyDrawing xmlns:com="http://schemas.openxmlformats.org/drawingml/2006/compatibility" spid="_x0000_s46087"/>
          </a:graphicData>
        </a:graphic>
      </p:graphicFrame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955675"/>
          </a:xfrm>
        </p:spPr>
        <p:txBody>
          <a:bodyPr/>
          <a:lstStyle/>
          <a:p>
            <a:r>
              <a:rPr lang="en-IE" sz="2900"/>
              <a:t>Issue 1: Focus of Pilgrimage Research</a:t>
            </a:r>
            <a:r>
              <a:rPr lang="en-IE" sz="3200"/>
              <a:t/>
            </a:r>
            <a:br>
              <a:rPr lang="en-IE" sz="3200"/>
            </a:br>
            <a:r>
              <a:rPr lang="en-IE" sz="3200"/>
              <a:t>Glocalisation?</a:t>
            </a:r>
            <a:endParaRPr lang="en-GB" sz="3200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 rot="-1753155">
            <a:off x="539750" y="3068638"/>
            <a:ext cx="330835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IE" sz="2800" b="1">
                <a:solidFill>
                  <a:srgbClr val="0000FF"/>
                </a:solidFill>
                <a:latin typeface="Arial" charset="0"/>
              </a:rPr>
              <a:t>Contradiction in a </a:t>
            </a:r>
          </a:p>
          <a:p>
            <a:pPr eaLnBrk="1" hangingPunct="1"/>
            <a:r>
              <a:rPr lang="en-IE" sz="2800" b="1">
                <a:solidFill>
                  <a:srgbClr val="0000FF"/>
                </a:solidFill>
                <a:latin typeface="Arial" charset="0"/>
              </a:rPr>
              <a:t>Globalising World</a:t>
            </a:r>
            <a:endParaRPr lang="en-GB" sz="28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84300"/>
            <a:ext cx="71294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Classifying Visitors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2900"/>
              <a:t>Issue 3: Audience / Research Pop.</a:t>
            </a:r>
            <a:br>
              <a:rPr lang="en-IE" sz="2900"/>
            </a:br>
            <a:r>
              <a:rPr lang="en-IE" sz="3200"/>
              <a:t>Core / Normal / Standard</a:t>
            </a:r>
            <a:endParaRPr lang="en-GB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In Ireland we focus on :</a:t>
            </a:r>
          </a:p>
          <a:p>
            <a:pPr lvl="1"/>
            <a:r>
              <a:rPr lang="en-IE"/>
              <a:t>Roman Catholic</a:t>
            </a:r>
          </a:p>
          <a:p>
            <a:pPr lvl="1"/>
            <a:r>
              <a:rPr lang="en-IE"/>
              <a:t>Regular Mass attendees</a:t>
            </a:r>
          </a:p>
          <a:p>
            <a:pPr lvl="1"/>
            <a:r>
              <a:rPr lang="en-IE"/>
              <a:t>Settled / comfortable / middle-old age etc.</a:t>
            </a:r>
          </a:p>
          <a:p>
            <a:pPr lvl="1"/>
            <a:r>
              <a:rPr lang="en-IE"/>
              <a:t>‘Native Irish’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My Personal Research </a:t>
            </a: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/>
              <a:t>The Irish Travelling Community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367</TotalTime>
  <Words>663</Words>
  <Application>Microsoft Office PowerPoint</Application>
  <PresentationFormat>On-screen Show (4:3)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Wingdings</vt:lpstr>
      <vt:lpstr>Eclipse</vt:lpstr>
      <vt:lpstr>Perspective on Church Tourism in Ireland</vt:lpstr>
      <vt:lpstr>Context</vt:lpstr>
      <vt:lpstr>Academia</vt:lpstr>
      <vt:lpstr>ATLAS Religious Tourism Special Interest Group</vt:lpstr>
      <vt:lpstr>Slide 5</vt:lpstr>
      <vt:lpstr>Issue 1: Focus of Pilgrimage Research Glocalisation?</vt:lpstr>
      <vt:lpstr>Classifying Visitors</vt:lpstr>
      <vt:lpstr>Issue 3: Audience / Research Pop. Core / Normal / Standard</vt:lpstr>
      <vt:lpstr>My Personal Research </vt:lpstr>
      <vt:lpstr>Insights into faith</vt:lpstr>
      <vt:lpstr>Insights into faith  (from interviews and focus groups)</vt:lpstr>
      <vt:lpstr>Insights into faith  (from interviews and focus groups)</vt:lpstr>
      <vt:lpstr>Knock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Many questions for Knock</vt:lpstr>
      <vt:lpstr>Traveller’s Comments on Knock</vt:lpstr>
      <vt:lpstr>Other (domestic) sites visited by Travellers</vt:lpstr>
      <vt:lpstr>St Brigid’s Well Kildare</vt:lpstr>
      <vt:lpstr>St Brigid’s Stream &amp; Well - Faughart, two miles north-west of Dundalk </vt:lpstr>
      <vt:lpstr>St Bridget’s Well Liscannor, Co. Clare</vt:lpstr>
      <vt:lpstr>Croagh Patrick (The Reek)</vt:lpstr>
      <vt:lpstr>Slide 29</vt:lpstr>
      <vt:lpstr>Slide 30</vt:lpstr>
      <vt:lpstr>Genealogy in Ireland</vt:lpstr>
      <vt:lpstr>Genealogical Tourism</vt:lpstr>
      <vt:lpstr>Slide 33</vt:lpstr>
      <vt:lpstr>Slide 34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kevin.griffin</cp:lastModifiedBy>
  <cp:revision>10</cp:revision>
  <dcterms:created xsi:type="dcterms:W3CDTF">2009-10-24T00:22:24Z</dcterms:created>
  <dcterms:modified xsi:type="dcterms:W3CDTF">2010-11-23T17:37:23Z</dcterms:modified>
</cp:coreProperties>
</file>