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sldIdLst>
    <p:sldId id="327" r:id="rId2"/>
    <p:sldId id="389" r:id="rId3"/>
    <p:sldId id="390" r:id="rId4"/>
    <p:sldId id="432" r:id="rId5"/>
    <p:sldId id="433" r:id="rId6"/>
    <p:sldId id="435" r:id="rId7"/>
    <p:sldId id="436" r:id="rId8"/>
    <p:sldId id="434" r:id="rId9"/>
    <p:sldId id="403" r:id="rId10"/>
    <p:sldId id="388" r:id="rId11"/>
    <p:sldId id="430" r:id="rId12"/>
    <p:sldId id="408" r:id="rId13"/>
    <p:sldId id="404" r:id="rId14"/>
    <p:sldId id="413" r:id="rId15"/>
    <p:sldId id="415" r:id="rId16"/>
    <p:sldId id="416" r:id="rId17"/>
    <p:sldId id="418" r:id="rId18"/>
    <p:sldId id="420" r:id="rId19"/>
    <p:sldId id="422" r:id="rId20"/>
    <p:sldId id="431" r:id="rId21"/>
    <p:sldId id="425" r:id="rId22"/>
    <p:sldId id="426" r:id="rId23"/>
    <p:sldId id="437" r:id="rId24"/>
    <p:sldId id="438" r:id="rId25"/>
    <p:sldId id="441" r:id="rId26"/>
    <p:sldId id="427" r:id="rId27"/>
    <p:sldId id="439" r:id="rId28"/>
    <p:sldId id="440" r:id="rId29"/>
    <p:sldId id="355"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1" d="100"/>
          <a:sy n="71" d="100"/>
        </p:scale>
        <p:origin x="-72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endParaRPr lang="en-IE"/>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IE"/>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B6D8F43B-8EFD-439F-B857-DBC54F47645E}" type="slidenum">
              <a:rPr lang="en-IE"/>
              <a:pPr>
                <a:defRPr/>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IE"/>
          </a:p>
        </p:txBody>
      </p:sp>
      <p:sp>
        <p:nvSpPr>
          <p:cNvPr id="5" name="Footer Placeholder 2"/>
          <p:cNvSpPr>
            <a:spLocks noGrp="1"/>
          </p:cNvSpPr>
          <p:nvPr>
            <p:ph type="ftr" sz="quarter" idx="11"/>
          </p:nvPr>
        </p:nvSpPr>
        <p:spPr/>
        <p:txBody>
          <a:bodyPr/>
          <a:lstStyle>
            <a:lvl1pPr>
              <a:defRPr/>
            </a:lvl1pPr>
          </a:lstStyle>
          <a:p>
            <a:pPr>
              <a:defRPr/>
            </a:pPr>
            <a:endParaRPr lang="en-IE"/>
          </a:p>
        </p:txBody>
      </p:sp>
      <p:sp>
        <p:nvSpPr>
          <p:cNvPr id="6" name="Slide Number Placeholder 22"/>
          <p:cNvSpPr>
            <a:spLocks noGrp="1"/>
          </p:cNvSpPr>
          <p:nvPr>
            <p:ph type="sldNum" sz="quarter" idx="12"/>
          </p:nvPr>
        </p:nvSpPr>
        <p:spPr/>
        <p:txBody>
          <a:bodyPr/>
          <a:lstStyle>
            <a:lvl1pPr>
              <a:defRPr/>
            </a:lvl1pPr>
          </a:lstStyle>
          <a:p>
            <a:pPr>
              <a:defRPr/>
            </a:pPr>
            <a:fld id="{A860EFDE-1A18-479F-ACD8-C534B29FD5FB}" type="slidenum">
              <a:rPr lang="en-IE"/>
              <a:pPr>
                <a:defRPr/>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IE"/>
          </a:p>
        </p:txBody>
      </p:sp>
      <p:sp>
        <p:nvSpPr>
          <p:cNvPr id="5" name="Footer Placeholder 2"/>
          <p:cNvSpPr>
            <a:spLocks noGrp="1"/>
          </p:cNvSpPr>
          <p:nvPr>
            <p:ph type="ftr" sz="quarter" idx="11"/>
          </p:nvPr>
        </p:nvSpPr>
        <p:spPr/>
        <p:txBody>
          <a:bodyPr/>
          <a:lstStyle>
            <a:lvl1pPr>
              <a:defRPr/>
            </a:lvl1pPr>
          </a:lstStyle>
          <a:p>
            <a:pPr>
              <a:defRPr/>
            </a:pPr>
            <a:endParaRPr lang="en-IE"/>
          </a:p>
        </p:txBody>
      </p:sp>
      <p:sp>
        <p:nvSpPr>
          <p:cNvPr id="6" name="Slide Number Placeholder 22"/>
          <p:cNvSpPr>
            <a:spLocks noGrp="1"/>
          </p:cNvSpPr>
          <p:nvPr>
            <p:ph type="sldNum" sz="quarter" idx="12"/>
          </p:nvPr>
        </p:nvSpPr>
        <p:spPr/>
        <p:txBody>
          <a:bodyPr/>
          <a:lstStyle>
            <a:lvl1pPr>
              <a:defRPr/>
            </a:lvl1pPr>
          </a:lstStyle>
          <a:p>
            <a:pPr>
              <a:defRPr/>
            </a:pPr>
            <a:fld id="{F65CFD83-C218-4DC0-9443-28DD073DAA0F}" type="slidenum">
              <a:rPr lang="en-IE"/>
              <a:pPr>
                <a:defRPr/>
              </a:pPr>
              <a:t>‹#›</a:t>
            </a:fld>
            <a:endParaRPr lang="en-I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IE"/>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13"/>
          <p:cNvSpPr>
            <a:spLocks noGrp="1"/>
          </p:cNvSpPr>
          <p:nvPr>
            <p:ph type="dt" sz="half" idx="10"/>
          </p:nvPr>
        </p:nvSpPr>
        <p:spPr/>
        <p:txBody>
          <a:bodyPr/>
          <a:lstStyle>
            <a:lvl1pPr>
              <a:defRPr/>
            </a:lvl1pPr>
          </a:lstStyle>
          <a:p>
            <a:pPr>
              <a:defRPr/>
            </a:pPr>
            <a:endParaRPr lang="en-IE"/>
          </a:p>
        </p:txBody>
      </p:sp>
      <p:sp>
        <p:nvSpPr>
          <p:cNvPr id="6" name="Footer Placeholder 2"/>
          <p:cNvSpPr>
            <a:spLocks noGrp="1"/>
          </p:cNvSpPr>
          <p:nvPr>
            <p:ph type="ftr" sz="quarter" idx="11"/>
          </p:nvPr>
        </p:nvSpPr>
        <p:spPr/>
        <p:txBody>
          <a:bodyPr/>
          <a:lstStyle>
            <a:lvl1pPr>
              <a:defRPr/>
            </a:lvl1pPr>
          </a:lstStyle>
          <a:p>
            <a:pPr>
              <a:defRPr/>
            </a:pPr>
            <a:endParaRPr lang="en-IE"/>
          </a:p>
        </p:txBody>
      </p:sp>
      <p:sp>
        <p:nvSpPr>
          <p:cNvPr id="7" name="Slide Number Placeholder 22"/>
          <p:cNvSpPr>
            <a:spLocks noGrp="1"/>
          </p:cNvSpPr>
          <p:nvPr>
            <p:ph type="sldNum" sz="quarter" idx="12"/>
          </p:nvPr>
        </p:nvSpPr>
        <p:spPr/>
        <p:txBody>
          <a:bodyPr/>
          <a:lstStyle>
            <a:lvl1pPr>
              <a:defRPr/>
            </a:lvl1pPr>
          </a:lstStyle>
          <a:p>
            <a:pPr>
              <a:defRPr/>
            </a:pPr>
            <a:fld id="{F8AE85CC-E2CC-45D2-843F-33D525B87528}" type="slidenum">
              <a:rPr lang="en-IE"/>
              <a:pPr>
                <a:defRPr/>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IE"/>
          </a:p>
        </p:txBody>
      </p:sp>
      <p:sp>
        <p:nvSpPr>
          <p:cNvPr id="5" name="Footer Placeholder 2"/>
          <p:cNvSpPr>
            <a:spLocks noGrp="1"/>
          </p:cNvSpPr>
          <p:nvPr>
            <p:ph type="ftr" sz="quarter" idx="11"/>
          </p:nvPr>
        </p:nvSpPr>
        <p:spPr/>
        <p:txBody>
          <a:bodyPr/>
          <a:lstStyle>
            <a:lvl1pPr>
              <a:defRPr/>
            </a:lvl1pPr>
          </a:lstStyle>
          <a:p>
            <a:pPr>
              <a:defRPr/>
            </a:pPr>
            <a:endParaRPr lang="en-IE"/>
          </a:p>
        </p:txBody>
      </p:sp>
      <p:sp>
        <p:nvSpPr>
          <p:cNvPr id="6" name="Slide Number Placeholder 22"/>
          <p:cNvSpPr>
            <a:spLocks noGrp="1"/>
          </p:cNvSpPr>
          <p:nvPr>
            <p:ph type="sldNum" sz="quarter" idx="12"/>
          </p:nvPr>
        </p:nvSpPr>
        <p:spPr/>
        <p:txBody>
          <a:bodyPr/>
          <a:lstStyle>
            <a:lvl1pPr>
              <a:defRPr/>
            </a:lvl1pPr>
          </a:lstStyle>
          <a:p>
            <a:pPr>
              <a:defRPr/>
            </a:pPr>
            <a:fld id="{FD651CEB-AEA6-4D0E-B017-3BB6E430B95B}" type="slidenum">
              <a:rPr lang="en-IE"/>
              <a:pPr>
                <a:defRPr/>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IE"/>
          </a:p>
        </p:txBody>
      </p:sp>
      <p:sp>
        <p:nvSpPr>
          <p:cNvPr id="5" name="Footer Placeholder 2"/>
          <p:cNvSpPr>
            <a:spLocks noGrp="1"/>
          </p:cNvSpPr>
          <p:nvPr>
            <p:ph type="ftr" sz="quarter" idx="11"/>
          </p:nvPr>
        </p:nvSpPr>
        <p:spPr/>
        <p:txBody>
          <a:bodyPr/>
          <a:lstStyle>
            <a:lvl1pPr>
              <a:defRPr/>
            </a:lvl1pPr>
          </a:lstStyle>
          <a:p>
            <a:pPr>
              <a:defRPr/>
            </a:pPr>
            <a:endParaRPr lang="en-IE"/>
          </a:p>
        </p:txBody>
      </p:sp>
      <p:sp>
        <p:nvSpPr>
          <p:cNvPr id="6" name="Slide Number Placeholder 22"/>
          <p:cNvSpPr>
            <a:spLocks noGrp="1"/>
          </p:cNvSpPr>
          <p:nvPr>
            <p:ph type="sldNum" sz="quarter" idx="12"/>
          </p:nvPr>
        </p:nvSpPr>
        <p:spPr/>
        <p:txBody>
          <a:bodyPr/>
          <a:lstStyle>
            <a:lvl1pPr>
              <a:defRPr/>
            </a:lvl1pPr>
          </a:lstStyle>
          <a:p>
            <a:pPr>
              <a:defRPr/>
            </a:pPr>
            <a:fld id="{F8AD2125-D787-43AB-A351-9D3F2B358D94}" type="slidenum">
              <a:rPr lang="en-IE"/>
              <a:pPr>
                <a:defRPr/>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IE"/>
          </a:p>
        </p:txBody>
      </p:sp>
      <p:sp>
        <p:nvSpPr>
          <p:cNvPr id="6" name="Footer Placeholder 2"/>
          <p:cNvSpPr>
            <a:spLocks noGrp="1"/>
          </p:cNvSpPr>
          <p:nvPr>
            <p:ph type="ftr" sz="quarter" idx="11"/>
          </p:nvPr>
        </p:nvSpPr>
        <p:spPr/>
        <p:txBody>
          <a:bodyPr/>
          <a:lstStyle>
            <a:lvl1pPr>
              <a:defRPr/>
            </a:lvl1pPr>
          </a:lstStyle>
          <a:p>
            <a:pPr>
              <a:defRPr/>
            </a:pPr>
            <a:endParaRPr lang="en-IE"/>
          </a:p>
        </p:txBody>
      </p:sp>
      <p:sp>
        <p:nvSpPr>
          <p:cNvPr id="7" name="Slide Number Placeholder 22"/>
          <p:cNvSpPr>
            <a:spLocks noGrp="1"/>
          </p:cNvSpPr>
          <p:nvPr>
            <p:ph type="sldNum" sz="quarter" idx="12"/>
          </p:nvPr>
        </p:nvSpPr>
        <p:spPr/>
        <p:txBody>
          <a:bodyPr/>
          <a:lstStyle>
            <a:lvl1pPr>
              <a:defRPr/>
            </a:lvl1pPr>
          </a:lstStyle>
          <a:p>
            <a:pPr>
              <a:defRPr/>
            </a:pPr>
            <a:fld id="{AAA37173-C1BE-47C8-AE80-ADC4E4AEDFED}" type="slidenum">
              <a:rPr lang="en-IE"/>
              <a:pPr>
                <a:defRPr/>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IE"/>
          </a:p>
        </p:txBody>
      </p:sp>
      <p:sp>
        <p:nvSpPr>
          <p:cNvPr id="8" name="Footer Placeholder 2"/>
          <p:cNvSpPr>
            <a:spLocks noGrp="1"/>
          </p:cNvSpPr>
          <p:nvPr>
            <p:ph type="ftr" sz="quarter" idx="11"/>
          </p:nvPr>
        </p:nvSpPr>
        <p:spPr/>
        <p:txBody>
          <a:bodyPr/>
          <a:lstStyle>
            <a:lvl1pPr>
              <a:defRPr/>
            </a:lvl1pPr>
          </a:lstStyle>
          <a:p>
            <a:pPr>
              <a:defRPr/>
            </a:pPr>
            <a:endParaRPr lang="en-IE"/>
          </a:p>
        </p:txBody>
      </p:sp>
      <p:sp>
        <p:nvSpPr>
          <p:cNvPr id="9" name="Slide Number Placeholder 22"/>
          <p:cNvSpPr>
            <a:spLocks noGrp="1"/>
          </p:cNvSpPr>
          <p:nvPr>
            <p:ph type="sldNum" sz="quarter" idx="12"/>
          </p:nvPr>
        </p:nvSpPr>
        <p:spPr/>
        <p:txBody>
          <a:bodyPr/>
          <a:lstStyle>
            <a:lvl1pPr>
              <a:defRPr/>
            </a:lvl1pPr>
          </a:lstStyle>
          <a:p>
            <a:pPr>
              <a:defRPr/>
            </a:pPr>
            <a:fld id="{0668DB84-FA13-4120-99EC-54D959AADC32}" type="slidenum">
              <a:rPr lang="en-IE"/>
              <a:pPr>
                <a:defRPr/>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IE"/>
          </a:p>
        </p:txBody>
      </p:sp>
      <p:sp>
        <p:nvSpPr>
          <p:cNvPr id="4" name="Footer Placeholder 3"/>
          <p:cNvSpPr>
            <a:spLocks noGrp="1"/>
          </p:cNvSpPr>
          <p:nvPr>
            <p:ph type="ftr" sz="quarter" idx="11"/>
          </p:nvPr>
        </p:nvSpPr>
        <p:spPr/>
        <p:txBody>
          <a:bodyPr/>
          <a:lstStyle>
            <a:lvl1pPr>
              <a:defRPr/>
            </a:lvl1pPr>
          </a:lstStyle>
          <a:p>
            <a:pPr>
              <a:defRPr/>
            </a:pPr>
            <a:endParaRPr lang="en-IE"/>
          </a:p>
        </p:txBody>
      </p:sp>
      <p:sp>
        <p:nvSpPr>
          <p:cNvPr id="5" name="Slide Number Placeholder 4"/>
          <p:cNvSpPr>
            <a:spLocks noGrp="1"/>
          </p:cNvSpPr>
          <p:nvPr>
            <p:ph type="sldNum" sz="quarter" idx="12"/>
          </p:nvPr>
        </p:nvSpPr>
        <p:spPr/>
        <p:txBody>
          <a:bodyPr/>
          <a:lstStyle>
            <a:lvl1pPr>
              <a:defRPr/>
            </a:lvl1pPr>
          </a:lstStyle>
          <a:p>
            <a:pPr>
              <a:defRPr/>
            </a:pPr>
            <a:fld id="{0A32A893-A7EA-4F3D-8BDD-D8D0A4798D6F}" type="slidenum">
              <a:rPr lang="en-IE"/>
              <a:pPr>
                <a:defRPr/>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IE"/>
          </a:p>
        </p:txBody>
      </p:sp>
      <p:sp>
        <p:nvSpPr>
          <p:cNvPr id="3" name="Footer Placeholder 2"/>
          <p:cNvSpPr>
            <a:spLocks noGrp="1"/>
          </p:cNvSpPr>
          <p:nvPr>
            <p:ph type="ftr" sz="quarter" idx="11"/>
          </p:nvPr>
        </p:nvSpPr>
        <p:spPr/>
        <p:txBody>
          <a:bodyPr/>
          <a:lstStyle>
            <a:lvl1pPr>
              <a:defRPr/>
            </a:lvl1pPr>
          </a:lstStyle>
          <a:p>
            <a:pPr>
              <a:defRPr/>
            </a:pPr>
            <a:endParaRPr lang="en-IE"/>
          </a:p>
        </p:txBody>
      </p:sp>
      <p:sp>
        <p:nvSpPr>
          <p:cNvPr id="4" name="Slide Number Placeholder 22"/>
          <p:cNvSpPr>
            <a:spLocks noGrp="1"/>
          </p:cNvSpPr>
          <p:nvPr>
            <p:ph type="sldNum" sz="quarter" idx="12"/>
          </p:nvPr>
        </p:nvSpPr>
        <p:spPr/>
        <p:txBody>
          <a:bodyPr/>
          <a:lstStyle>
            <a:lvl1pPr>
              <a:defRPr/>
            </a:lvl1pPr>
          </a:lstStyle>
          <a:p>
            <a:pPr>
              <a:defRPr/>
            </a:pPr>
            <a:fld id="{EC861588-989D-4A34-ADB3-80EAA189B5A8}" type="slidenum">
              <a:rPr lang="en-IE"/>
              <a:pPr>
                <a:defRPr/>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IE"/>
          </a:p>
        </p:txBody>
      </p:sp>
      <p:sp>
        <p:nvSpPr>
          <p:cNvPr id="6" name="Footer Placeholder 2"/>
          <p:cNvSpPr>
            <a:spLocks noGrp="1"/>
          </p:cNvSpPr>
          <p:nvPr>
            <p:ph type="ftr" sz="quarter" idx="11"/>
          </p:nvPr>
        </p:nvSpPr>
        <p:spPr/>
        <p:txBody>
          <a:bodyPr/>
          <a:lstStyle>
            <a:lvl1pPr>
              <a:defRPr/>
            </a:lvl1pPr>
          </a:lstStyle>
          <a:p>
            <a:pPr>
              <a:defRPr/>
            </a:pPr>
            <a:endParaRPr lang="en-IE"/>
          </a:p>
        </p:txBody>
      </p:sp>
      <p:sp>
        <p:nvSpPr>
          <p:cNvPr id="7" name="Slide Number Placeholder 22"/>
          <p:cNvSpPr>
            <a:spLocks noGrp="1"/>
          </p:cNvSpPr>
          <p:nvPr>
            <p:ph type="sldNum" sz="quarter" idx="12"/>
          </p:nvPr>
        </p:nvSpPr>
        <p:spPr/>
        <p:txBody>
          <a:bodyPr/>
          <a:lstStyle>
            <a:lvl1pPr>
              <a:defRPr/>
            </a:lvl1pPr>
          </a:lstStyle>
          <a:p>
            <a:pPr>
              <a:defRPr/>
            </a:pPr>
            <a:fld id="{B239023B-7A76-4992-A649-522D26939878}" type="slidenum">
              <a:rPr lang="en-IE"/>
              <a:pPr>
                <a:defRPr/>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IE"/>
          </a:p>
        </p:txBody>
      </p:sp>
      <p:sp>
        <p:nvSpPr>
          <p:cNvPr id="6" name="Footer Placeholder 2"/>
          <p:cNvSpPr>
            <a:spLocks noGrp="1"/>
          </p:cNvSpPr>
          <p:nvPr>
            <p:ph type="ftr" sz="quarter" idx="11"/>
          </p:nvPr>
        </p:nvSpPr>
        <p:spPr/>
        <p:txBody>
          <a:bodyPr/>
          <a:lstStyle>
            <a:lvl1pPr>
              <a:defRPr/>
            </a:lvl1pPr>
          </a:lstStyle>
          <a:p>
            <a:pPr>
              <a:defRPr/>
            </a:pPr>
            <a:endParaRPr lang="en-IE"/>
          </a:p>
        </p:txBody>
      </p:sp>
      <p:sp>
        <p:nvSpPr>
          <p:cNvPr id="7" name="Slide Number Placeholder 22"/>
          <p:cNvSpPr>
            <a:spLocks noGrp="1"/>
          </p:cNvSpPr>
          <p:nvPr>
            <p:ph type="sldNum" sz="quarter" idx="12"/>
          </p:nvPr>
        </p:nvSpPr>
        <p:spPr/>
        <p:txBody>
          <a:bodyPr/>
          <a:lstStyle>
            <a:lvl1pPr>
              <a:defRPr/>
            </a:lvl1pPr>
          </a:lstStyle>
          <a:p>
            <a:pPr>
              <a:defRPr/>
            </a:pPr>
            <a:fld id="{34CE2D35-D7AE-4412-B56D-3DF83D50C49B}" type="slidenum">
              <a:rPr lang="en-IE"/>
              <a:pPr>
                <a:defRPr/>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latin typeface="Arial" pitchFamily="34" charset="0"/>
              </a:defRPr>
            </a:lvl1pPr>
          </a:lstStyle>
          <a:p>
            <a:pPr>
              <a:defRPr/>
            </a:pPr>
            <a:endParaRPr lang="en-IE"/>
          </a:p>
        </p:txBody>
      </p:sp>
      <p:sp>
        <p:nvSpPr>
          <p:cNvPr id="3" name="Footer Placeholder 2"/>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a:defRPr sz="800">
                <a:solidFill>
                  <a:schemeClr val="accent2"/>
                </a:solidFill>
                <a:latin typeface="Arial" pitchFamily="34" charset="0"/>
              </a:defRPr>
            </a:lvl1pPr>
          </a:lstStyle>
          <a:p>
            <a:pPr>
              <a:defRPr/>
            </a:pPr>
            <a:endParaRPr lang="en-IE"/>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latin typeface="Arial" pitchFamily="34" charset="0"/>
              </a:defRPr>
            </a:lvl1pPr>
          </a:lstStyle>
          <a:p>
            <a:pPr>
              <a:defRPr/>
            </a:pPr>
            <a:fld id="{E56A0D73-1E34-475F-912F-4CA815797332}" type="slidenum">
              <a:rPr lang="en-IE"/>
              <a:pPr>
                <a:defRPr/>
              </a:pPr>
              <a:t>‹#›</a:t>
            </a:fld>
            <a:endParaRPr lang="en-IE"/>
          </a:p>
        </p:txBody>
      </p:sp>
    </p:spTree>
  </p:cSld>
  <p:clrMap bg1="lt1" tx1="dk1" bg2="lt2" tx2="dk2" accent1="accent1" accent2="accent2" accent3="accent3" accent4="accent4" accent5="accent5" accent6="accent6" hlink="hlink" folHlink="folHlink"/>
  <p:sldLayoutIdLst>
    <p:sldLayoutId id="2147484021" r:id="rId1"/>
    <p:sldLayoutId id="2147484011" r:id="rId2"/>
    <p:sldLayoutId id="2147484012" r:id="rId3"/>
    <p:sldLayoutId id="2147484013" r:id="rId4"/>
    <p:sldLayoutId id="2147484014" r:id="rId5"/>
    <p:sldLayoutId id="2147484022" r:id="rId6"/>
    <p:sldLayoutId id="2147484015" r:id="rId7"/>
    <p:sldLayoutId id="2147484016" r:id="rId8"/>
    <p:sldLayoutId id="2147484017" r:id="rId9"/>
    <p:sldLayoutId id="2147484018" r:id="rId10"/>
    <p:sldLayoutId id="2147484019" r:id="rId11"/>
    <p:sldLayoutId id="2147484020"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sz="half" idx="1"/>
          </p:nvPr>
        </p:nvSpPr>
        <p:spPr>
          <a:xfrm>
            <a:off x="714375" y="1700213"/>
            <a:ext cx="7439025" cy="4438650"/>
          </a:xfrm>
        </p:spPr>
        <p:txBody>
          <a:bodyPr/>
          <a:lstStyle/>
          <a:p>
            <a:pPr eaLnBrk="1" hangingPunct="1">
              <a:buFont typeface="Wingdings" pitchFamily="2" charset="2"/>
              <a:buNone/>
              <a:defRPr/>
            </a:pPr>
            <a:endParaRPr lang="en-IE" sz="2000" smtClean="0"/>
          </a:p>
          <a:p>
            <a:pPr eaLnBrk="1" hangingPunct="1">
              <a:buFont typeface="Wingdings" pitchFamily="2" charset="2"/>
              <a:buNone/>
              <a:defRPr/>
            </a:pPr>
            <a:r>
              <a:rPr lang="en-IE" sz="3000" smtClean="0">
                <a:solidFill>
                  <a:schemeClr val="tx2"/>
                </a:solidFill>
              </a:rPr>
              <a:t>Promoting social and academic </a:t>
            </a:r>
          </a:p>
          <a:p>
            <a:pPr eaLnBrk="1" hangingPunct="1">
              <a:buFont typeface="Wingdings" pitchFamily="2" charset="2"/>
              <a:buNone/>
              <a:defRPr/>
            </a:pPr>
            <a:r>
              <a:rPr lang="en-IE" sz="3000" smtClean="0">
                <a:solidFill>
                  <a:schemeClr val="tx2"/>
                </a:solidFill>
              </a:rPr>
              <a:t>attainment through emotional and social </a:t>
            </a:r>
          </a:p>
          <a:p>
            <a:pPr eaLnBrk="1" hangingPunct="1">
              <a:buFont typeface="Wingdings" pitchFamily="2" charset="2"/>
              <a:buNone/>
              <a:defRPr/>
            </a:pPr>
            <a:r>
              <a:rPr lang="en-IE" sz="3000" smtClean="0">
                <a:solidFill>
                  <a:schemeClr val="tx2"/>
                </a:solidFill>
              </a:rPr>
              <a:t>skills development. </a:t>
            </a:r>
          </a:p>
          <a:p>
            <a:pPr eaLnBrk="1" hangingPunct="1">
              <a:buFont typeface="Wingdings" pitchFamily="2" charset="2"/>
              <a:buNone/>
              <a:defRPr/>
            </a:pPr>
            <a:endParaRPr lang="en-IE" sz="2000" smtClean="0"/>
          </a:p>
          <a:p>
            <a:pPr eaLnBrk="1" hangingPunct="1">
              <a:buFont typeface="Wingdings" pitchFamily="2" charset="2"/>
              <a:buNone/>
              <a:defRPr/>
            </a:pPr>
            <a:r>
              <a:rPr lang="en-IE" sz="2200" smtClean="0">
                <a:solidFill>
                  <a:schemeClr val="accent2">
                    <a:lumMod val="75000"/>
                  </a:schemeClr>
                </a:solidFill>
              </a:rPr>
              <a:t>Malta (February 2014)</a:t>
            </a:r>
          </a:p>
          <a:p>
            <a:pPr eaLnBrk="1" hangingPunct="1">
              <a:buFont typeface="Wingdings" pitchFamily="2" charset="2"/>
              <a:buNone/>
              <a:defRPr/>
            </a:pPr>
            <a:endParaRPr lang="en-IE" sz="2200" smtClean="0"/>
          </a:p>
          <a:p>
            <a:pPr eaLnBrk="1" hangingPunct="1">
              <a:buFont typeface="Wingdings" pitchFamily="2" charset="2"/>
              <a:buNone/>
              <a:defRPr/>
            </a:pPr>
            <a:r>
              <a:rPr lang="en-IE" sz="2000" smtClean="0"/>
              <a:t>Aiden Carthy</a:t>
            </a:r>
          </a:p>
          <a:p>
            <a:pPr eaLnBrk="1" hangingPunct="1">
              <a:buFont typeface="Wingdings" pitchFamily="2" charset="2"/>
              <a:buNone/>
              <a:defRPr/>
            </a:pPr>
            <a:endParaRPr lang="en-IE" sz="1800" smtClean="0"/>
          </a:p>
          <a:p>
            <a:pPr eaLnBrk="1" hangingPunct="1">
              <a:buFont typeface="Wingdings" pitchFamily="2" charset="2"/>
              <a:buNone/>
              <a:defRPr/>
            </a:pPr>
            <a:endParaRPr lang="en-IE"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1125538"/>
            <a:ext cx="8229600" cy="1066800"/>
          </a:xfrm>
        </p:spPr>
        <p:txBody>
          <a:bodyPr/>
          <a:lstStyle/>
          <a:p>
            <a:pPr eaLnBrk="1" hangingPunct="1"/>
            <a:r>
              <a:rPr lang="en-IE" smtClean="0"/>
              <a:t>Quantitative element</a:t>
            </a:r>
          </a:p>
        </p:txBody>
      </p:sp>
      <p:sp>
        <p:nvSpPr>
          <p:cNvPr id="13315" name="Content Placeholder 2"/>
          <p:cNvSpPr>
            <a:spLocks noGrp="1"/>
          </p:cNvSpPr>
          <p:nvPr>
            <p:ph idx="1"/>
          </p:nvPr>
        </p:nvSpPr>
        <p:spPr>
          <a:xfrm>
            <a:off x="539750" y="2349500"/>
            <a:ext cx="8305800" cy="3724275"/>
          </a:xfrm>
        </p:spPr>
        <p:txBody>
          <a:bodyPr/>
          <a:lstStyle/>
          <a:p>
            <a:pPr eaLnBrk="1" hangingPunct="1">
              <a:buFont typeface="Georgia" pitchFamily="18" charset="0"/>
              <a:buNone/>
            </a:pPr>
            <a:r>
              <a:rPr lang="en-IE" sz="2400" smtClean="0"/>
              <a:t>The quantitative element of this research aimed to assess </a:t>
            </a:r>
          </a:p>
          <a:p>
            <a:pPr eaLnBrk="1" hangingPunct="1">
              <a:buFont typeface="Georgia" pitchFamily="18" charset="0"/>
              <a:buNone/>
            </a:pPr>
            <a:r>
              <a:rPr lang="en-IE" sz="2400" smtClean="0"/>
              <a:t>the impact of emotional competency coaching on students </a:t>
            </a:r>
          </a:p>
          <a:p>
            <a:pPr eaLnBrk="1" hangingPunct="1">
              <a:buFont typeface="Georgia" pitchFamily="18" charset="0"/>
              <a:buNone/>
            </a:pPr>
            <a:r>
              <a:rPr lang="en-IE" sz="2400" smtClean="0"/>
              <a:t>academic attainment.</a:t>
            </a:r>
          </a:p>
          <a:p>
            <a:pPr eaLnBrk="1" hangingPunct="1">
              <a:buFont typeface="Georgia" pitchFamily="18" charset="0"/>
              <a:buNone/>
            </a:pPr>
            <a:endParaRPr lang="en-IE" sz="2400" smtClean="0"/>
          </a:p>
          <a:p>
            <a:pPr eaLnBrk="1" hangingPunct="1">
              <a:buFont typeface="Georgia" pitchFamily="18" charset="0"/>
              <a:buNone/>
            </a:pPr>
            <a:r>
              <a:rPr lang="en-IE" sz="2400" smtClean="0"/>
              <a:t>Specifically, the variables that were measured were:</a:t>
            </a:r>
          </a:p>
          <a:p>
            <a:pPr eaLnBrk="1" hangingPunct="1">
              <a:buFont typeface="Georgia" pitchFamily="18" charset="0"/>
              <a:buNone/>
            </a:pPr>
            <a:endParaRPr lang="en-IE" sz="2400" smtClean="0"/>
          </a:p>
          <a:p>
            <a:pPr eaLnBrk="1" hangingPunct="1"/>
            <a:r>
              <a:rPr lang="en-IE" sz="2400" smtClean="0"/>
              <a:t>Grade point averages.</a:t>
            </a:r>
          </a:p>
          <a:p>
            <a:pPr eaLnBrk="1" hangingPunct="1"/>
            <a:endParaRPr lang="en-IE" sz="2400" smtClean="0"/>
          </a:p>
          <a:p>
            <a:pPr eaLnBrk="1" hangingPunct="1"/>
            <a:r>
              <a:rPr lang="en-IE" sz="2400" smtClean="0"/>
              <a:t>Attrition rates.</a:t>
            </a:r>
          </a:p>
          <a:p>
            <a:pPr eaLnBrk="1" hangingPunct="1"/>
            <a:endParaRPr lang="en-IE" sz="2400" smtClean="0"/>
          </a:p>
          <a:p>
            <a:pPr eaLnBrk="1" hangingPunct="1">
              <a:buFont typeface="Georgia" pitchFamily="18" charset="0"/>
              <a:buNone/>
            </a:pPr>
            <a:endParaRPr lang="en-IE" sz="2400" smtClean="0"/>
          </a:p>
          <a:p>
            <a:pPr eaLnBrk="1" hangingPunct="1">
              <a:buFont typeface="Georgia" pitchFamily="18" charset="0"/>
              <a:buNone/>
            </a:pPr>
            <a:endParaRPr lang="en-IE"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IE" smtClean="0"/>
              <a:t>Principal quantitative findings</a:t>
            </a:r>
          </a:p>
        </p:txBody>
      </p:sp>
      <p:sp>
        <p:nvSpPr>
          <p:cNvPr id="14339" name="Content Placeholder 2"/>
          <p:cNvSpPr>
            <a:spLocks noGrp="1"/>
          </p:cNvSpPr>
          <p:nvPr>
            <p:ph idx="1"/>
          </p:nvPr>
        </p:nvSpPr>
        <p:spPr>
          <a:xfrm>
            <a:off x="323850" y="1989138"/>
            <a:ext cx="8229600" cy="4608512"/>
          </a:xfrm>
        </p:spPr>
        <p:txBody>
          <a:bodyPr/>
          <a:lstStyle/>
          <a:p>
            <a:pPr eaLnBrk="1" hangingPunct="1"/>
            <a:r>
              <a:rPr lang="en-IE" sz="2600" smtClean="0"/>
              <a:t>Emotional competency coaching led to statistically higher EI scores for students.</a:t>
            </a:r>
          </a:p>
          <a:p>
            <a:pPr eaLnBrk="1" hangingPunct="1"/>
            <a:endParaRPr lang="en-IE" sz="2600" smtClean="0"/>
          </a:p>
          <a:p>
            <a:pPr eaLnBrk="1" hangingPunct="1"/>
            <a:r>
              <a:rPr lang="en-IE" sz="2600" smtClean="0"/>
              <a:t>Emotional competency coaching did not impact on GPA.</a:t>
            </a:r>
          </a:p>
          <a:p>
            <a:pPr eaLnBrk="1" hangingPunct="1"/>
            <a:endParaRPr lang="en-IE" sz="2600" smtClean="0"/>
          </a:p>
          <a:p>
            <a:pPr eaLnBrk="1" hangingPunct="1"/>
            <a:r>
              <a:rPr lang="en-IE" sz="2600" smtClean="0"/>
              <a:t>Emotional competency did impact attrition rates – students that attended for coaching were statistically less likely to drop out than students that did not (the drop out rate was in fact one third lower for participants than non-participants).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IE" smtClean="0"/>
              <a:t>Issues</a:t>
            </a:r>
          </a:p>
        </p:txBody>
      </p:sp>
      <p:sp>
        <p:nvSpPr>
          <p:cNvPr id="15363" name="Content Placeholder 2"/>
          <p:cNvSpPr>
            <a:spLocks noGrp="1"/>
          </p:cNvSpPr>
          <p:nvPr>
            <p:ph idx="1"/>
          </p:nvPr>
        </p:nvSpPr>
        <p:spPr/>
        <p:txBody>
          <a:bodyPr/>
          <a:lstStyle/>
          <a:p>
            <a:pPr eaLnBrk="1" hangingPunct="1">
              <a:buFont typeface="Georgia" pitchFamily="18" charset="0"/>
              <a:buNone/>
            </a:pPr>
            <a:r>
              <a:rPr lang="en-IE" smtClean="0"/>
              <a:t>Statistical analysis was hampered by:</a:t>
            </a:r>
          </a:p>
          <a:p>
            <a:pPr eaLnBrk="1" hangingPunct="1">
              <a:buFont typeface="Georgia" pitchFamily="18" charset="0"/>
              <a:buNone/>
            </a:pPr>
            <a:endParaRPr lang="en-IE" smtClean="0"/>
          </a:p>
          <a:p>
            <a:pPr eaLnBrk="1" hangingPunct="1"/>
            <a:r>
              <a:rPr lang="en-IE" smtClean="0"/>
              <a:t>Low participation rates in non-humanities based subject areas.</a:t>
            </a:r>
          </a:p>
          <a:p>
            <a:pPr eaLnBrk="1" hangingPunct="1"/>
            <a:endParaRPr lang="en-IE" smtClean="0"/>
          </a:p>
          <a:p>
            <a:pPr eaLnBrk="1" hangingPunct="1"/>
            <a:r>
              <a:rPr lang="en-IE" smtClean="0"/>
              <a:t>Drop out – many students failed to present for coaching.  The study began with 304 students and ended with 80.</a:t>
            </a:r>
          </a:p>
          <a:p>
            <a:pPr eaLnBrk="1" hangingPunct="1">
              <a:buFont typeface="Georgia" pitchFamily="18" charset="0"/>
              <a:buNone/>
            </a:pPr>
            <a:endParaRPr lang="en-IE" smtClean="0"/>
          </a:p>
          <a:p>
            <a:pPr eaLnBrk="1" hangingPunct="1">
              <a:buFont typeface="Georgia" pitchFamily="18" charset="0"/>
              <a:buNone/>
            </a:pPr>
            <a:endParaRPr lang="en-IE"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IE" smtClean="0"/>
              <a:t>Qualitative element</a:t>
            </a:r>
          </a:p>
        </p:txBody>
      </p:sp>
      <p:sp>
        <p:nvSpPr>
          <p:cNvPr id="16387" name="Content Placeholder 2"/>
          <p:cNvSpPr>
            <a:spLocks noGrp="1"/>
          </p:cNvSpPr>
          <p:nvPr>
            <p:ph idx="1"/>
          </p:nvPr>
        </p:nvSpPr>
        <p:spPr/>
        <p:txBody>
          <a:bodyPr/>
          <a:lstStyle/>
          <a:p>
            <a:pPr eaLnBrk="1" hangingPunct="1">
              <a:buFont typeface="Georgia" pitchFamily="18" charset="0"/>
              <a:buNone/>
            </a:pPr>
            <a:r>
              <a:rPr lang="en-IE" smtClean="0"/>
              <a:t>The qualitative element of this research had </a:t>
            </a:r>
          </a:p>
          <a:p>
            <a:pPr eaLnBrk="1" hangingPunct="1">
              <a:buFont typeface="Georgia" pitchFamily="18" charset="0"/>
              <a:buNone/>
            </a:pPr>
            <a:r>
              <a:rPr lang="en-IE" smtClean="0"/>
              <a:t>two principle aims:</a:t>
            </a:r>
          </a:p>
          <a:p>
            <a:pPr eaLnBrk="1" hangingPunct="1">
              <a:buFont typeface="Georgia" pitchFamily="18" charset="0"/>
              <a:buNone/>
            </a:pPr>
            <a:endParaRPr lang="en-IE" smtClean="0"/>
          </a:p>
          <a:p>
            <a:pPr eaLnBrk="1" hangingPunct="1"/>
            <a:r>
              <a:rPr lang="en-IE" smtClean="0"/>
              <a:t>To explore students understanding of the term ‘emotional intelligence’.</a:t>
            </a:r>
          </a:p>
          <a:p>
            <a:pPr eaLnBrk="1" hangingPunct="1">
              <a:buFont typeface="Georgia" pitchFamily="18" charset="0"/>
              <a:buNone/>
            </a:pPr>
            <a:endParaRPr lang="en-IE" sz="1000" smtClean="0"/>
          </a:p>
          <a:p>
            <a:pPr eaLnBrk="1" hangingPunct="1"/>
            <a:r>
              <a:rPr lang="en-IE" smtClean="0"/>
              <a:t>To investigate the reasons non-participating students chose not to engage with the opportunity to avail of coaching.</a:t>
            </a:r>
          </a:p>
          <a:p>
            <a:pPr eaLnBrk="1" hangingPunct="1">
              <a:buFont typeface="Georgia" pitchFamily="18" charset="0"/>
              <a:buNone/>
            </a:pPr>
            <a:endParaRPr lang="en-IE"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IE" smtClean="0"/>
              <a:t>Methodology (Qualitative)</a:t>
            </a:r>
          </a:p>
        </p:txBody>
      </p:sp>
      <p:sp>
        <p:nvSpPr>
          <p:cNvPr id="17411" name="Content Placeholder 2"/>
          <p:cNvSpPr>
            <a:spLocks noGrp="1"/>
          </p:cNvSpPr>
          <p:nvPr>
            <p:ph idx="1"/>
          </p:nvPr>
        </p:nvSpPr>
        <p:spPr/>
        <p:txBody>
          <a:bodyPr/>
          <a:lstStyle/>
          <a:p>
            <a:pPr marL="109538" indent="0" eaLnBrk="1" hangingPunct="1">
              <a:buFont typeface="Georgia" pitchFamily="18" charset="0"/>
              <a:buNone/>
            </a:pPr>
            <a:r>
              <a:rPr lang="en-IE" smtClean="0"/>
              <a:t>Twenty semi-structured interviews were conducted with non-participating first year students, as follows:</a:t>
            </a:r>
          </a:p>
          <a:p>
            <a:pPr marL="109538" indent="0" eaLnBrk="1" hangingPunct="1">
              <a:buFont typeface="Georgia" pitchFamily="18" charset="0"/>
              <a:buNone/>
            </a:pPr>
            <a:endParaRPr lang="en-IE" smtClean="0"/>
          </a:p>
          <a:p>
            <a:pPr marL="109538" indent="0" eaLnBrk="1" hangingPunct="1">
              <a:buFont typeface="Georgia" pitchFamily="18" charset="0"/>
              <a:buNone/>
            </a:pPr>
            <a:r>
              <a:rPr lang="en-IE" smtClean="0"/>
              <a:t>n = 6 Business</a:t>
            </a:r>
          </a:p>
          <a:p>
            <a:pPr marL="109538" indent="0" eaLnBrk="1" hangingPunct="1">
              <a:buFont typeface="Georgia" pitchFamily="18" charset="0"/>
              <a:buNone/>
            </a:pPr>
            <a:r>
              <a:rPr lang="en-IE" smtClean="0"/>
              <a:t>n = 6 Engineering</a:t>
            </a:r>
          </a:p>
          <a:p>
            <a:pPr marL="109538" indent="0" eaLnBrk="1" hangingPunct="1">
              <a:buFont typeface="Georgia" pitchFamily="18" charset="0"/>
              <a:buNone/>
            </a:pPr>
            <a:r>
              <a:rPr lang="en-IE" smtClean="0"/>
              <a:t>n = 7 Humanities</a:t>
            </a:r>
          </a:p>
          <a:p>
            <a:pPr marL="109538" indent="0" eaLnBrk="1" hangingPunct="1">
              <a:buFont typeface="Georgia" pitchFamily="18" charset="0"/>
              <a:buNone/>
            </a:pPr>
            <a:r>
              <a:rPr lang="en-IE" smtClean="0"/>
              <a:t>n = 1 Computing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268413"/>
            <a:ext cx="8229600" cy="5305425"/>
          </a:xfrm>
        </p:spPr>
        <p:txBody>
          <a:bodyPr/>
          <a:lstStyle/>
          <a:p>
            <a:pPr marL="109538" indent="0" algn="ctr" eaLnBrk="1" hangingPunct="1">
              <a:lnSpc>
                <a:spcPct val="80000"/>
              </a:lnSpc>
              <a:buFont typeface="Georgia" pitchFamily="18" charset="0"/>
              <a:buNone/>
            </a:pPr>
            <a:r>
              <a:rPr lang="en-IE" sz="2400" b="1" smtClean="0">
                <a:solidFill>
                  <a:schemeClr val="tx2"/>
                </a:solidFill>
              </a:rPr>
              <a:t>Five themes were explored with interviewees</a:t>
            </a:r>
          </a:p>
          <a:p>
            <a:pPr marL="109538" indent="0" eaLnBrk="1" hangingPunct="1">
              <a:lnSpc>
                <a:spcPct val="80000"/>
              </a:lnSpc>
            </a:pPr>
            <a:endParaRPr lang="en-IE" sz="2000" b="1" smtClean="0"/>
          </a:p>
          <a:p>
            <a:pPr marL="109538" indent="0" eaLnBrk="1" hangingPunct="1">
              <a:lnSpc>
                <a:spcPct val="80000"/>
              </a:lnSpc>
              <a:buFont typeface="Georgia" pitchFamily="18" charset="0"/>
              <a:buNone/>
            </a:pPr>
            <a:endParaRPr lang="en-IE" sz="2000" b="1" smtClean="0"/>
          </a:p>
          <a:p>
            <a:pPr marL="109538" indent="0" eaLnBrk="1" hangingPunct="1">
              <a:lnSpc>
                <a:spcPct val="80000"/>
              </a:lnSpc>
            </a:pPr>
            <a:r>
              <a:rPr lang="en-IE" sz="2000" b="1" smtClean="0"/>
              <a:t>Theme one:  </a:t>
            </a:r>
            <a:r>
              <a:rPr lang="en-IE" sz="2000" smtClean="0"/>
              <a:t>Students understanding of the term ‘Emotional Intelligence’.</a:t>
            </a:r>
          </a:p>
          <a:p>
            <a:pPr marL="109538" indent="0" eaLnBrk="1" hangingPunct="1">
              <a:lnSpc>
                <a:spcPct val="80000"/>
              </a:lnSpc>
              <a:buFont typeface="Georgia" pitchFamily="18" charset="0"/>
              <a:buNone/>
            </a:pPr>
            <a:endParaRPr lang="en-IE" sz="2000" smtClean="0"/>
          </a:p>
          <a:p>
            <a:pPr marL="109538" indent="0" eaLnBrk="1" hangingPunct="1">
              <a:lnSpc>
                <a:spcPct val="80000"/>
              </a:lnSpc>
            </a:pPr>
            <a:r>
              <a:rPr lang="en-IE" sz="2000" b="1" smtClean="0"/>
              <a:t>Theme two:  </a:t>
            </a:r>
            <a:r>
              <a:rPr lang="en-IE" sz="2000" smtClean="0"/>
              <a:t>The perceived value of developing emotional intelligence with respect to educational and career development</a:t>
            </a:r>
            <a:r>
              <a:rPr lang="en-IE" sz="2000" b="1" smtClean="0"/>
              <a:t>.</a:t>
            </a:r>
            <a:endParaRPr lang="en-IE" sz="2000" smtClean="0"/>
          </a:p>
          <a:p>
            <a:pPr marL="109538" indent="0" eaLnBrk="1" hangingPunct="1">
              <a:lnSpc>
                <a:spcPct val="80000"/>
              </a:lnSpc>
              <a:buFont typeface="Georgia" pitchFamily="18" charset="0"/>
              <a:buNone/>
            </a:pPr>
            <a:endParaRPr lang="en-IE" sz="2000" smtClean="0"/>
          </a:p>
          <a:p>
            <a:pPr marL="109538" indent="0" eaLnBrk="1" hangingPunct="1">
              <a:lnSpc>
                <a:spcPct val="80000"/>
              </a:lnSpc>
            </a:pPr>
            <a:r>
              <a:rPr lang="en-IE" sz="2000" b="1" smtClean="0"/>
              <a:t>Theme three:  </a:t>
            </a:r>
            <a:r>
              <a:rPr lang="en-IE" sz="2000" smtClean="0"/>
              <a:t>Reasons for non-engagement with the quantitative element of this research.</a:t>
            </a:r>
          </a:p>
          <a:p>
            <a:pPr marL="109538" indent="0" eaLnBrk="1" hangingPunct="1">
              <a:lnSpc>
                <a:spcPct val="80000"/>
              </a:lnSpc>
              <a:buFont typeface="Georgia" pitchFamily="18" charset="0"/>
              <a:buNone/>
            </a:pPr>
            <a:endParaRPr lang="en-IE" sz="2000" smtClean="0"/>
          </a:p>
          <a:p>
            <a:pPr marL="109538" indent="0" eaLnBrk="1" hangingPunct="1">
              <a:lnSpc>
                <a:spcPct val="80000"/>
              </a:lnSpc>
            </a:pPr>
            <a:r>
              <a:rPr lang="en-IE" sz="2000" b="1" smtClean="0"/>
              <a:t>Theme four:  </a:t>
            </a:r>
            <a:r>
              <a:rPr lang="en-IE" sz="2000" smtClean="0"/>
              <a:t>Encouraging engagement – thoughts concerning the best means of introducing emotional intelligence into the third level academic curriculum.</a:t>
            </a:r>
          </a:p>
          <a:p>
            <a:pPr marL="109538" indent="0" eaLnBrk="1" hangingPunct="1">
              <a:lnSpc>
                <a:spcPct val="80000"/>
              </a:lnSpc>
              <a:buFont typeface="Georgia" pitchFamily="18" charset="0"/>
              <a:buNone/>
            </a:pPr>
            <a:endParaRPr lang="en-IE" sz="2000" smtClean="0"/>
          </a:p>
          <a:p>
            <a:pPr marL="109538" indent="0" eaLnBrk="1" hangingPunct="1">
              <a:lnSpc>
                <a:spcPct val="80000"/>
              </a:lnSpc>
            </a:pPr>
            <a:r>
              <a:rPr lang="en-IE" sz="2000" b="1" smtClean="0"/>
              <a:t>Theme five:  </a:t>
            </a:r>
            <a:r>
              <a:rPr lang="en-IE" sz="2000" smtClean="0"/>
              <a:t>The factors which participants believe impact their ability to learn.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IE" sz="3200" b="1" smtClean="0"/>
              <a:t>Theme one</a:t>
            </a:r>
            <a:r>
              <a:rPr lang="en-IE" sz="3200" smtClean="0"/>
              <a:t>: Students understanding of EI</a:t>
            </a:r>
          </a:p>
        </p:txBody>
      </p:sp>
      <p:sp>
        <p:nvSpPr>
          <p:cNvPr id="19459" name="Content Placeholder 2"/>
          <p:cNvSpPr>
            <a:spLocks noGrp="1"/>
          </p:cNvSpPr>
          <p:nvPr>
            <p:ph idx="1"/>
          </p:nvPr>
        </p:nvSpPr>
        <p:spPr/>
        <p:txBody>
          <a:bodyPr/>
          <a:lstStyle/>
          <a:p>
            <a:pPr eaLnBrk="1" hangingPunct="1"/>
            <a:r>
              <a:rPr lang="en-IE" smtClean="0"/>
              <a:t>Non-participation was not due to a failure to understand what emotional intelligence is, or why it is important in an educational context.</a:t>
            </a:r>
          </a:p>
          <a:p>
            <a:pPr eaLnBrk="1" hangingPunct="1">
              <a:buFont typeface="Georgia" pitchFamily="18" charset="0"/>
              <a:buNone/>
            </a:pPr>
            <a:endParaRPr lang="en-IE" smtClean="0"/>
          </a:p>
          <a:p>
            <a:pPr eaLnBrk="1" hangingPunct="1"/>
            <a:r>
              <a:rPr lang="en-IE" smtClean="0"/>
              <a:t>Humanities students were more likely to mention interpersonal aspects of EI and helping others, than students from all other disciplines.</a:t>
            </a:r>
          </a:p>
          <a:p>
            <a:pPr eaLnBrk="1" hangingPunct="1">
              <a:buFont typeface="Georgia" pitchFamily="18" charset="0"/>
              <a:buNone/>
            </a:pPr>
            <a:endParaRPr lang="en-I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IE" sz="2800" b="1" smtClean="0"/>
              <a:t>Theme two:</a:t>
            </a:r>
            <a:r>
              <a:rPr lang="en-IE" sz="2800" smtClean="0"/>
              <a:t> The perceived value of developing EI</a:t>
            </a:r>
          </a:p>
        </p:txBody>
      </p:sp>
      <p:sp>
        <p:nvSpPr>
          <p:cNvPr id="20483" name="Content Placeholder 2"/>
          <p:cNvSpPr>
            <a:spLocks noGrp="1"/>
          </p:cNvSpPr>
          <p:nvPr>
            <p:ph idx="1"/>
          </p:nvPr>
        </p:nvSpPr>
        <p:spPr/>
        <p:txBody>
          <a:bodyPr/>
          <a:lstStyle/>
          <a:p>
            <a:pPr eaLnBrk="1" hangingPunct="1"/>
            <a:endParaRPr lang="en-IE" smtClean="0"/>
          </a:p>
          <a:p>
            <a:pPr eaLnBrk="1" hangingPunct="1">
              <a:buFont typeface="Georgia" pitchFamily="18" charset="0"/>
              <a:buNone/>
            </a:pPr>
            <a:endParaRPr lang="en-IE" smtClean="0"/>
          </a:p>
          <a:p>
            <a:pPr eaLnBrk="1" hangingPunct="1">
              <a:buFont typeface="Georgia" pitchFamily="18" charset="0"/>
              <a:buNone/>
            </a:pPr>
            <a:r>
              <a:rPr lang="en-IE" smtClean="0"/>
              <a:t>A majority of participants believe that introducing </a:t>
            </a:r>
          </a:p>
          <a:p>
            <a:pPr eaLnBrk="1" hangingPunct="1">
              <a:buFont typeface="Georgia" pitchFamily="18" charset="0"/>
              <a:buNone/>
            </a:pPr>
            <a:r>
              <a:rPr lang="en-IE" smtClean="0"/>
              <a:t>EI coaching into the third level curriculum is of </a:t>
            </a:r>
          </a:p>
          <a:p>
            <a:pPr eaLnBrk="1" hangingPunct="1">
              <a:buFont typeface="Georgia" pitchFamily="18" charset="0"/>
              <a:buNone/>
            </a:pPr>
            <a:r>
              <a:rPr lang="en-IE" smtClean="0"/>
              <a:t>value not only educationally but also with respect </a:t>
            </a:r>
          </a:p>
          <a:p>
            <a:pPr eaLnBrk="1" hangingPunct="1">
              <a:buFont typeface="Georgia" pitchFamily="18" charset="0"/>
              <a:buNone/>
            </a:pPr>
            <a:r>
              <a:rPr lang="en-IE" smtClean="0"/>
              <a:t>to work practise and personal development. </a:t>
            </a:r>
          </a:p>
          <a:p>
            <a:pPr eaLnBrk="1" hangingPunct="1">
              <a:buFont typeface="Georgia" pitchFamily="18" charset="0"/>
              <a:buNone/>
            </a:pPr>
            <a:endParaRPr lang="en-IE" smtClean="0"/>
          </a:p>
          <a:p>
            <a:pPr eaLnBrk="1" hangingPunct="1"/>
            <a:endParaRPr lang="en-IE" smtClean="0"/>
          </a:p>
          <a:p>
            <a:pPr eaLnBrk="1" hangingPunct="1"/>
            <a:endParaRPr lang="en-IE"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IE" sz="3000" b="1" smtClean="0"/>
              <a:t>Theme three:</a:t>
            </a:r>
            <a:r>
              <a:rPr lang="en-IE" sz="3000" smtClean="0"/>
              <a:t> Reasons for non-engagement</a:t>
            </a:r>
          </a:p>
        </p:txBody>
      </p:sp>
      <p:sp>
        <p:nvSpPr>
          <p:cNvPr id="21507" name="Content Placeholder 2"/>
          <p:cNvSpPr>
            <a:spLocks noGrp="1"/>
          </p:cNvSpPr>
          <p:nvPr>
            <p:ph idx="1"/>
          </p:nvPr>
        </p:nvSpPr>
        <p:spPr/>
        <p:txBody>
          <a:bodyPr/>
          <a:lstStyle/>
          <a:p>
            <a:pPr eaLnBrk="1" hangingPunct="1"/>
            <a:endParaRPr lang="en-IE" smtClean="0"/>
          </a:p>
          <a:p>
            <a:pPr eaLnBrk="1" hangingPunct="1"/>
            <a:r>
              <a:rPr lang="en-IE" smtClean="0"/>
              <a:t>Time/workload pressures.</a:t>
            </a:r>
          </a:p>
          <a:p>
            <a:pPr eaLnBrk="1" hangingPunct="1"/>
            <a:endParaRPr lang="en-IE" smtClean="0"/>
          </a:p>
          <a:p>
            <a:pPr eaLnBrk="1" hangingPunct="1"/>
            <a:r>
              <a:rPr lang="en-IE" smtClean="0"/>
              <a:t>Failing initially to appreciate the value EI.</a:t>
            </a:r>
          </a:p>
          <a:p>
            <a:pPr eaLnBrk="1" hangingPunct="1"/>
            <a:endParaRPr lang="en-IE" smtClean="0"/>
          </a:p>
          <a:p>
            <a:pPr eaLnBrk="1" hangingPunct="1"/>
            <a:r>
              <a:rPr lang="en-IE" smtClean="0"/>
              <a:t>Fear that engagement would highlight emotional weaknesses.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r>
              <a:rPr lang="en-IE" sz="3000" b="1" smtClean="0"/>
              <a:t>Theme four:</a:t>
            </a:r>
            <a:r>
              <a:rPr lang="en-IE" sz="3000" smtClean="0"/>
              <a:t> The best means of introducing EI into the third-level curriculum</a:t>
            </a:r>
          </a:p>
        </p:txBody>
      </p:sp>
      <p:sp>
        <p:nvSpPr>
          <p:cNvPr id="22531" name="Content Placeholder 2"/>
          <p:cNvSpPr>
            <a:spLocks noGrp="1"/>
          </p:cNvSpPr>
          <p:nvPr>
            <p:ph idx="1"/>
          </p:nvPr>
        </p:nvSpPr>
        <p:spPr/>
        <p:txBody>
          <a:bodyPr/>
          <a:lstStyle/>
          <a:p>
            <a:pPr eaLnBrk="1" hangingPunct="1"/>
            <a:endParaRPr lang="en-IE" smtClean="0"/>
          </a:p>
          <a:p>
            <a:pPr eaLnBrk="1" hangingPunct="1"/>
            <a:endParaRPr lang="en-IE" smtClean="0"/>
          </a:p>
          <a:p>
            <a:pPr eaLnBrk="1" hangingPunct="1"/>
            <a:r>
              <a:rPr lang="en-IE" smtClean="0"/>
              <a:t>EI should be prioritised and should be a mandatory component of the curriculum.</a:t>
            </a:r>
          </a:p>
          <a:p>
            <a:pPr eaLnBrk="1" hangingPunct="1"/>
            <a:endParaRPr lang="en-IE" smtClean="0"/>
          </a:p>
          <a:p>
            <a:pPr eaLnBrk="1" hangingPunct="1"/>
            <a:r>
              <a:rPr lang="en-IE" smtClean="0"/>
              <a:t>EI should be introduced in first year, however there was disagreement as to when.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IE" smtClean="0"/>
              <a:t>Defining intelligence</a:t>
            </a:r>
          </a:p>
        </p:txBody>
      </p:sp>
      <p:sp>
        <p:nvSpPr>
          <p:cNvPr id="5123" name="Content Placeholder 2"/>
          <p:cNvSpPr>
            <a:spLocks noGrp="1"/>
          </p:cNvSpPr>
          <p:nvPr>
            <p:ph idx="1"/>
          </p:nvPr>
        </p:nvSpPr>
        <p:spPr>
          <a:xfrm>
            <a:off x="838200" y="2362200"/>
            <a:ext cx="8305800" cy="3724275"/>
          </a:xfrm>
        </p:spPr>
        <p:txBody>
          <a:bodyPr/>
          <a:lstStyle/>
          <a:p>
            <a:pPr eaLnBrk="1" hangingPunct="1">
              <a:lnSpc>
                <a:spcPct val="90000"/>
              </a:lnSpc>
              <a:buFont typeface="Arial" charset="0"/>
              <a:buNone/>
              <a:defRPr/>
            </a:pPr>
            <a:r>
              <a:rPr lang="en-IE" sz="2200" smtClean="0"/>
              <a:t>Traditionally, intelligence (IQ), has been defined, measured </a:t>
            </a:r>
          </a:p>
          <a:p>
            <a:pPr eaLnBrk="1" hangingPunct="1">
              <a:lnSpc>
                <a:spcPct val="90000"/>
              </a:lnSpc>
              <a:buFont typeface="Arial" charset="0"/>
              <a:buNone/>
              <a:defRPr/>
            </a:pPr>
            <a:r>
              <a:rPr lang="en-IE" sz="2200" smtClean="0"/>
              <a:t>and understood as: </a:t>
            </a:r>
          </a:p>
          <a:p>
            <a:pPr eaLnBrk="1" hangingPunct="1">
              <a:lnSpc>
                <a:spcPct val="90000"/>
              </a:lnSpc>
              <a:buFont typeface="Arial" charset="0"/>
              <a:buNone/>
              <a:defRPr/>
            </a:pPr>
            <a:endParaRPr lang="en-IE" sz="2200" smtClean="0"/>
          </a:p>
          <a:p>
            <a:pPr eaLnBrk="1" hangingPunct="1">
              <a:lnSpc>
                <a:spcPct val="90000"/>
              </a:lnSpc>
              <a:buFont typeface="Arial" charset="0"/>
              <a:buNone/>
              <a:defRPr/>
            </a:pPr>
            <a:r>
              <a:rPr lang="en-IE" sz="2200" i="1" smtClean="0">
                <a:solidFill>
                  <a:schemeClr val="accent2">
                    <a:lumMod val="75000"/>
                  </a:schemeClr>
                </a:solidFill>
              </a:rPr>
              <a:t>‘…the measurement of one’s ability to learn, recall, apply, </a:t>
            </a:r>
          </a:p>
          <a:p>
            <a:pPr eaLnBrk="1" hangingPunct="1">
              <a:lnSpc>
                <a:spcPct val="90000"/>
              </a:lnSpc>
              <a:buFont typeface="Arial" charset="0"/>
              <a:buNone/>
              <a:defRPr/>
            </a:pPr>
            <a:r>
              <a:rPr lang="en-IE" sz="2200" i="1" smtClean="0">
                <a:solidFill>
                  <a:schemeClr val="accent2">
                    <a:lumMod val="75000"/>
                  </a:schemeClr>
                </a:solidFill>
              </a:rPr>
              <a:t>think, reason and abstract.’  </a:t>
            </a:r>
            <a:r>
              <a:rPr lang="en-IE" sz="2200" smtClean="0"/>
              <a:t>(Bar-on 2002)</a:t>
            </a:r>
          </a:p>
          <a:p>
            <a:pPr eaLnBrk="1" hangingPunct="1">
              <a:lnSpc>
                <a:spcPct val="90000"/>
              </a:lnSpc>
              <a:buFont typeface="Arial" charset="0"/>
              <a:buNone/>
              <a:defRPr/>
            </a:pPr>
            <a:endParaRPr lang="en-IE" sz="2200" smtClean="0"/>
          </a:p>
          <a:p>
            <a:pPr eaLnBrk="1" hangingPunct="1">
              <a:lnSpc>
                <a:spcPct val="90000"/>
              </a:lnSpc>
              <a:buFont typeface="Arial" charset="0"/>
              <a:buNone/>
              <a:defRPr/>
            </a:pPr>
            <a:r>
              <a:rPr lang="en-IE" sz="2200" smtClean="0"/>
              <a:t>More recently however, a number of theorists have </a:t>
            </a:r>
          </a:p>
          <a:p>
            <a:pPr eaLnBrk="1" hangingPunct="1">
              <a:lnSpc>
                <a:spcPct val="90000"/>
              </a:lnSpc>
              <a:buFont typeface="Arial" charset="0"/>
              <a:buNone/>
              <a:defRPr/>
            </a:pPr>
            <a:r>
              <a:rPr lang="en-IE" sz="2200" smtClean="0"/>
              <a:t>examined non-cognitive aspects of learning and intelligence </a:t>
            </a:r>
          </a:p>
          <a:p>
            <a:pPr eaLnBrk="1" hangingPunct="1">
              <a:lnSpc>
                <a:spcPct val="90000"/>
              </a:lnSpc>
              <a:buFont typeface="Arial" charset="0"/>
              <a:buNone/>
              <a:defRPr/>
            </a:pPr>
            <a:r>
              <a:rPr lang="en-IE" sz="2200" smtClean="0"/>
              <a:t>and argue that such traditional definitions are somewhat </a:t>
            </a:r>
          </a:p>
          <a:p>
            <a:pPr eaLnBrk="1" hangingPunct="1">
              <a:lnSpc>
                <a:spcPct val="90000"/>
              </a:lnSpc>
              <a:buFont typeface="Arial" charset="0"/>
              <a:buNone/>
              <a:defRPr/>
            </a:pPr>
            <a:r>
              <a:rPr lang="en-IE" sz="2200" smtClean="0"/>
              <a:t>limiting.</a:t>
            </a:r>
          </a:p>
          <a:p>
            <a:pPr eaLnBrk="1" hangingPunct="1">
              <a:lnSpc>
                <a:spcPct val="90000"/>
              </a:lnSpc>
              <a:buFont typeface="Wingdings" pitchFamily="2" charset="2"/>
              <a:buNone/>
              <a:defRPr/>
            </a:pPr>
            <a:endParaRPr lang="en-IE" sz="26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8313" y="836613"/>
            <a:ext cx="8229600" cy="1066800"/>
          </a:xfrm>
        </p:spPr>
        <p:txBody>
          <a:bodyPr/>
          <a:lstStyle/>
          <a:p>
            <a:pPr algn="ctr" eaLnBrk="1" hangingPunct="1"/>
            <a:r>
              <a:rPr lang="en-IE" sz="3000" b="1" smtClean="0"/>
              <a:t/>
            </a:r>
            <a:br>
              <a:rPr lang="en-IE" sz="3000" b="1" smtClean="0"/>
            </a:br>
            <a:r>
              <a:rPr lang="en-IE" sz="3000" b="1" smtClean="0"/>
              <a:t>Theme five:  </a:t>
            </a:r>
            <a:r>
              <a:rPr lang="en-IE" sz="3000" smtClean="0"/>
              <a:t>The factors which participants believe impact their ability to learn</a:t>
            </a:r>
            <a:r>
              <a:rPr lang="en-IE" smtClean="0"/>
              <a:t/>
            </a:r>
            <a:br>
              <a:rPr lang="en-IE" smtClean="0"/>
            </a:br>
            <a:endParaRPr lang="en-IE" smtClean="0"/>
          </a:p>
        </p:txBody>
      </p:sp>
      <p:sp>
        <p:nvSpPr>
          <p:cNvPr id="23555" name="Content Placeholder 2"/>
          <p:cNvSpPr>
            <a:spLocks noGrp="1"/>
          </p:cNvSpPr>
          <p:nvPr>
            <p:ph idx="1"/>
          </p:nvPr>
        </p:nvSpPr>
        <p:spPr>
          <a:xfrm>
            <a:off x="323850" y="1844675"/>
            <a:ext cx="8229600" cy="4324350"/>
          </a:xfrm>
        </p:spPr>
        <p:txBody>
          <a:bodyPr/>
          <a:lstStyle/>
          <a:p>
            <a:pPr marL="107950" indent="0" eaLnBrk="1" hangingPunct="1">
              <a:buFont typeface="Georgia" pitchFamily="18" charset="0"/>
              <a:buNone/>
            </a:pPr>
            <a:endParaRPr lang="en-IE" sz="2400" smtClean="0"/>
          </a:p>
          <a:p>
            <a:pPr marL="107950" indent="0" eaLnBrk="1" hangingPunct="1">
              <a:buFont typeface="Georgia" pitchFamily="18" charset="0"/>
              <a:buNone/>
            </a:pPr>
            <a:r>
              <a:rPr lang="en-IE" sz="2400" smtClean="0"/>
              <a:t>Students were asked to name the three factors which they believe most impact their ability to learn.</a:t>
            </a:r>
          </a:p>
          <a:p>
            <a:pPr marL="107950" indent="0" eaLnBrk="1" hangingPunct="1">
              <a:buFont typeface="Georgia" pitchFamily="18" charset="0"/>
              <a:buNone/>
            </a:pPr>
            <a:endParaRPr lang="en-IE" sz="2400" smtClean="0"/>
          </a:p>
          <a:p>
            <a:pPr marL="107950" indent="0" eaLnBrk="1" hangingPunct="1">
              <a:buFont typeface="Georgia" pitchFamily="18" charset="0"/>
              <a:buNone/>
            </a:pPr>
            <a:r>
              <a:rPr lang="en-IE" sz="2400" smtClean="0"/>
              <a:t>15/20 students named aspects of EI as follows:</a:t>
            </a:r>
          </a:p>
          <a:p>
            <a:pPr marL="107950" indent="0" eaLnBrk="1" hangingPunct="1">
              <a:buFont typeface="Georgia" pitchFamily="18" charset="0"/>
              <a:buNone/>
            </a:pPr>
            <a:endParaRPr lang="en-IE" sz="2400" smtClean="0"/>
          </a:p>
          <a:p>
            <a:pPr marL="107950" indent="0" eaLnBrk="1" hangingPunct="1"/>
            <a:r>
              <a:rPr lang="en-IE" sz="2400" smtClean="0"/>
              <a:t>Thirteen students specifically mentioned a key component of EI e.g. motivation, stress management.</a:t>
            </a:r>
          </a:p>
          <a:p>
            <a:pPr marL="107950" indent="0" eaLnBrk="1" hangingPunct="1"/>
            <a:r>
              <a:rPr lang="en-IE" sz="2400" smtClean="0"/>
              <a:t>A further two students referred to ‘goal setting’, which can be considered a related aspect.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IE" smtClean="0"/>
              <a:t>In summary…..</a:t>
            </a:r>
          </a:p>
        </p:txBody>
      </p:sp>
      <p:sp>
        <p:nvSpPr>
          <p:cNvPr id="3" name="Content Placeholder 2"/>
          <p:cNvSpPr>
            <a:spLocks noGrp="1"/>
          </p:cNvSpPr>
          <p:nvPr>
            <p:ph idx="1"/>
          </p:nvPr>
        </p:nvSpPr>
        <p:spPr/>
        <p:txBody>
          <a:bodyPr>
            <a:normAutofit/>
          </a:bodyPr>
          <a:lstStyle/>
          <a:p>
            <a:pPr marL="365760" indent="-256032" eaLnBrk="1" fontAlgn="auto" hangingPunct="1">
              <a:spcAft>
                <a:spcPts val="0"/>
              </a:spcAft>
              <a:buClr>
                <a:schemeClr val="accent3"/>
              </a:buClr>
              <a:buFont typeface="Georgia"/>
              <a:buChar char="•"/>
              <a:defRPr/>
            </a:pPr>
            <a:r>
              <a:rPr lang="en-IE" dirty="0" smtClean="0"/>
              <a:t>Students have a good understanding of EI.</a:t>
            </a:r>
          </a:p>
          <a:p>
            <a:pPr marL="365760" indent="-256032" eaLnBrk="1" fontAlgn="auto" hangingPunct="1">
              <a:spcAft>
                <a:spcPts val="0"/>
              </a:spcAft>
              <a:buClr>
                <a:schemeClr val="accent3"/>
              </a:buClr>
              <a:buFont typeface="Georgia"/>
              <a:buChar char="•"/>
              <a:defRPr/>
            </a:pPr>
            <a:r>
              <a:rPr lang="en-IE" dirty="0" smtClean="0"/>
              <a:t>Students see the relevance of focusing on EI.</a:t>
            </a:r>
          </a:p>
          <a:p>
            <a:pPr marL="365760" indent="-256032" eaLnBrk="1" fontAlgn="auto" hangingPunct="1">
              <a:spcAft>
                <a:spcPts val="0"/>
              </a:spcAft>
              <a:buClr>
                <a:schemeClr val="accent3"/>
              </a:buClr>
              <a:buFont typeface="Georgia"/>
              <a:buChar char="•"/>
              <a:defRPr/>
            </a:pPr>
            <a:r>
              <a:rPr lang="en-IE" dirty="0" smtClean="0"/>
              <a:t>EI should be included in the curriculum.</a:t>
            </a:r>
          </a:p>
          <a:p>
            <a:pPr marL="365760" indent="-256032" eaLnBrk="1" fontAlgn="auto" hangingPunct="1">
              <a:spcAft>
                <a:spcPts val="0"/>
              </a:spcAft>
              <a:buClr>
                <a:schemeClr val="accent3"/>
              </a:buClr>
              <a:buFont typeface="Georgia"/>
              <a:buChar char="•"/>
              <a:defRPr/>
            </a:pPr>
            <a:r>
              <a:rPr lang="en-IE" dirty="0" smtClean="0"/>
              <a:t>EI should be mandatory.</a:t>
            </a:r>
          </a:p>
          <a:p>
            <a:pPr marL="365760" indent="-256032" eaLnBrk="1" fontAlgn="auto" hangingPunct="1">
              <a:spcAft>
                <a:spcPts val="0"/>
              </a:spcAft>
              <a:buClr>
                <a:schemeClr val="accent3"/>
              </a:buClr>
              <a:buFont typeface="Georgia"/>
              <a:buChar char="•"/>
              <a:defRPr/>
            </a:pPr>
            <a:r>
              <a:rPr lang="en-IE" dirty="0" smtClean="0"/>
              <a:t>Detractors from engagement are:</a:t>
            </a:r>
          </a:p>
          <a:p>
            <a:pPr marL="109728" indent="0" eaLnBrk="1" fontAlgn="auto" hangingPunct="1">
              <a:spcAft>
                <a:spcPts val="0"/>
              </a:spcAft>
              <a:buClr>
                <a:schemeClr val="accent3"/>
              </a:buClr>
              <a:buFont typeface="Georgia"/>
              <a:buNone/>
              <a:defRPr/>
            </a:pPr>
            <a:r>
              <a:rPr lang="en-IE" dirty="0"/>
              <a:t> </a:t>
            </a:r>
            <a:r>
              <a:rPr lang="en-IE" dirty="0" smtClean="0"/>
              <a:t>                1.  Perceived high workload.</a:t>
            </a:r>
          </a:p>
          <a:p>
            <a:pPr marL="109728" indent="0" eaLnBrk="1" fontAlgn="auto" hangingPunct="1">
              <a:spcAft>
                <a:spcPts val="0"/>
              </a:spcAft>
              <a:buClr>
                <a:schemeClr val="accent3"/>
              </a:buClr>
              <a:buFont typeface="Georgia"/>
              <a:buNone/>
              <a:defRPr/>
            </a:pPr>
            <a:r>
              <a:rPr lang="en-IE" dirty="0"/>
              <a:t> </a:t>
            </a:r>
            <a:r>
              <a:rPr lang="en-IE" dirty="0" smtClean="0"/>
              <a:t>                2.  Failing to appreciate the value of EI.</a:t>
            </a:r>
          </a:p>
          <a:p>
            <a:pPr marL="109728" indent="0" eaLnBrk="1" fontAlgn="auto" hangingPunct="1">
              <a:spcAft>
                <a:spcPts val="0"/>
              </a:spcAft>
              <a:buClr>
                <a:schemeClr val="accent3"/>
              </a:buClr>
              <a:buFont typeface="Georgia"/>
              <a:buNone/>
              <a:defRPr/>
            </a:pPr>
            <a:r>
              <a:rPr lang="en-IE" dirty="0"/>
              <a:t> </a:t>
            </a:r>
            <a:r>
              <a:rPr lang="en-IE" dirty="0" smtClean="0"/>
              <a:t>                3.  Fear that engagement will highlight  </a:t>
            </a:r>
          </a:p>
          <a:p>
            <a:pPr marL="109728" indent="0" eaLnBrk="1" fontAlgn="auto" hangingPunct="1">
              <a:spcAft>
                <a:spcPts val="0"/>
              </a:spcAft>
              <a:buClr>
                <a:schemeClr val="accent3"/>
              </a:buClr>
              <a:buFont typeface="Georgia"/>
              <a:buNone/>
              <a:defRPr/>
            </a:pPr>
            <a:r>
              <a:rPr lang="en-IE" dirty="0"/>
              <a:t> </a:t>
            </a:r>
            <a:r>
              <a:rPr lang="en-IE" dirty="0" smtClean="0"/>
              <a:t>                      weaknesses.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5"/>
          <p:cNvSpPr txBox="1">
            <a:spLocks noChangeArrowheads="1"/>
          </p:cNvSpPr>
          <p:nvPr/>
        </p:nvSpPr>
        <p:spPr bwMode="auto">
          <a:xfrm>
            <a:off x="468313" y="1125538"/>
            <a:ext cx="7848600" cy="600075"/>
          </a:xfrm>
          <a:prstGeom prst="rect">
            <a:avLst/>
          </a:prstGeom>
          <a:noFill/>
          <a:ln w="9525">
            <a:noFill/>
            <a:miter lim="800000"/>
            <a:headEnd/>
            <a:tailEnd/>
          </a:ln>
        </p:spPr>
        <p:txBody>
          <a:bodyPr>
            <a:spAutoFit/>
          </a:bodyPr>
          <a:lstStyle/>
          <a:p>
            <a:pPr algn="ctr">
              <a:defRPr/>
            </a:pPr>
            <a:r>
              <a:rPr lang="en-IE" sz="3300">
                <a:solidFill>
                  <a:schemeClr val="tx2"/>
                </a:solidFill>
                <a:latin typeface="+mj-lt"/>
              </a:rPr>
              <a:t>The European Qualifications Framework</a:t>
            </a:r>
          </a:p>
        </p:txBody>
      </p:sp>
      <p:sp>
        <p:nvSpPr>
          <p:cNvPr id="25603" name="Content Placeholder 5"/>
          <p:cNvSpPr>
            <a:spLocks noGrp="1"/>
          </p:cNvSpPr>
          <p:nvPr>
            <p:ph idx="1"/>
          </p:nvPr>
        </p:nvSpPr>
        <p:spPr>
          <a:xfrm>
            <a:off x="468313" y="2349500"/>
            <a:ext cx="8229600" cy="4324350"/>
          </a:xfrm>
        </p:spPr>
        <p:txBody>
          <a:bodyPr/>
          <a:lstStyle/>
          <a:p>
            <a:pPr>
              <a:buFont typeface="Georgia" pitchFamily="18" charset="0"/>
              <a:buNone/>
            </a:pPr>
            <a:r>
              <a:rPr lang="en-IE" sz="2600" smtClean="0"/>
              <a:t>The EQF currently consists of three categories; </a:t>
            </a:r>
          </a:p>
          <a:p>
            <a:pPr>
              <a:buFont typeface="Georgia" pitchFamily="18" charset="0"/>
              <a:buNone/>
            </a:pPr>
            <a:r>
              <a:rPr lang="en-IE" sz="2600" smtClean="0"/>
              <a:t>knowledge, skills and competence.  </a:t>
            </a:r>
          </a:p>
          <a:p>
            <a:pPr>
              <a:buFont typeface="Georgia" pitchFamily="18" charset="0"/>
              <a:buNone/>
            </a:pPr>
            <a:endParaRPr lang="en-IE" sz="2600" smtClean="0"/>
          </a:p>
          <a:p>
            <a:pPr>
              <a:buFont typeface="Georgia" pitchFamily="18" charset="0"/>
              <a:buNone/>
            </a:pPr>
            <a:r>
              <a:rPr lang="en-IE" sz="2600" smtClean="0"/>
              <a:t>Learning outcomes are detailed for each of the three </a:t>
            </a:r>
          </a:p>
          <a:p>
            <a:pPr>
              <a:buFont typeface="Georgia" pitchFamily="18" charset="0"/>
              <a:buNone/>
            </a:pPr>
            <a:r>
              <a:rPr lang="en-IE" sz="2600" smtClean="0"/>
              <a:t>categores across eight levels of attainment, covering </a:t>
            </a:r>
          </a:p>
          <a:p>
            <a:pPr>
              <a:buFont typeface="Georgia" pitchFamily="18" charset="0"/>
              <a:buNone/>
            </a:pPr>
            <a:r>
              <a:rPr lang="en-IE" sz="2600" smtClean="0"/>
              <a:t>the complete range of academic achievement from </a:t>
            </a:r>
          </a:p>
          <a:p>
            <a:pPr>
              <a:buFont typeface="Georgia" pitchFamily="18" charset="0"/>
              <a:buNone/>
            </a:pPr>
            <a:r>
              <a:rPr lang="en-IE" sz="2600" smtClean="0"/>
              <a:t>level one, which pertains to primary education to level </a:t>
            </a:r>
          </a:p>
          <a:p>
            <a:pPr>
              <a:buFont typeface="Georgia" pitchFamily="18" charset="0"/>
              <a:buNone/>
            </a:pPr>
            <a:r>
              <a:rPr lang="en-IE" sz="2600" smtClean="0"/>
              <a:t>eight which pertains to doctoral level education.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23850" y="1557338"/>
          <a:ext cx="8353425" cy="4968875"/>
        </p:xfrm>
        <a:graphic>
          <a:graphicData uri="http://schemas.openxmlformats.org/drawingml/2006/table">
            <a:tbl>
              <a:tblPr/>
              <a:tblGrid>
                <a:gridCol w="1259236"/>
                <a:gridCol w="2173795"/>
                <a:gridCol w="2403041"/>
                <a:gridCol w="2516856"/>
              </a:tblGrid>
              <a:tr h="291943">
                <a:tc>
                  <a:txBody>
                    <a:bodyPr/>
                    <a:lstStyle/>
                    <a:p>
                      <a:pPr algn="just">
                        <a:lnSpc>
                          <a:spcPct val="106000"/>
                        </a:lnSpc>
                        <a:spcAft>
                          <a:spcPts val="0"/>
                        </a:spcAft>
                      </a:pPr>
                      <a:endParaRPr lang="en-IE" sz="1200">
                        <a:latin typeface="Times New Roman"/>
                        <a:ea typeface="Calibri"/>
                        <a:cs typeface="Times New Roman"/>
                      </a:endParaRPr>
                    </a:p>
                  </a:txBody>
                  <a:tcPr marL="63623" marR="6362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n-IE" sz="1800" b="1">
                          <a:latin typeface="Times New Roman"/>
                          <a:ea typeface="Calibri"/>
                          <a:cs typeface="Times New Roman"/>
                        </a:rPr>
                        <a:t>KNOWLEDGE</a:t>
                      </a:r>
                      <a:endParaRPr lang="en-IE" sz="18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800" b="1">
                          <a:latin typeface="Times New Roman"/>
                          <a:ea typeface="Calibri"/>
                          <a:cs typeface="Times New Roman"/>
                        </a:rPr>
                        <a:t>SKILLS</a:t>
                      </a:r>
                      <a:endParaRPr lang="en-IE" sz="18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800" b="1">
                          <a:latin typeface="Times New Roman"/>
                          <a:ea typeface="Calibri"/>
                          <a:cs typeface="Times New Roman"/>
                        </a:rPr>
                        <a:t>COMPETENCE</a:t>
                      </a:r>
                      <a:endParaRPr lang="en-IE" sz="18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60981">
                <a:tc>
                  <a:txBody>
                    <a:bodyPr/>
                    <a:lstStyle/>
                    <a:p>
                      <a:pPr algn="just">
                        <a:lnSpc>
                          <a:spcPct val="106000"/>
                        </a:lnSpc>
                        <a:spcAft>
                          <a:spcPts val="0"/>
                        </a:spcAft>
                      </a:pPr>
                      <a:r>
                        <a:rPr lang="en-IE" sz="1700" b="1">
                          <a:latin typeface="Times New Roman"/>
                          <a:ea typeface="Calibri"/>
                          <a:cs typeface="Times New Roman"/>
                        </a:rPr>
                        <a:t>Level One</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200" b="1">
                          <a:latin typeface="Times New Roman"/>
                          <a:ea typeface="Calibri"/>
                          <a:cs typeface="Times New Roman"/>
                        </a:rPr>
                        <a:t>Basic general knowledge.</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Basic skills required to carry out simple tasks.</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Work or study under direct supervision in a structured context.</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69153">
                <a:tc>
                  <a:txBody>
                    <a:bodyPr/>
                    <a:lstStyle/>
                    <a:p>
                      <a:pPr algn="just">
                        <a:lnSpc>
                          <a:spcPct val="106000"/>
                        </a:lnSpc>
                        <a:spcAft>
                          <a:spcPts val="0"/>
                        </a:spcAft>
                      </a:pPr>
                      <a:r>
                        <a:rPr lang="en-IE" sz="1700" b="1">
                          <a:latin typeface="Times New Roman"/>
                          <a:ea typeface="Calibri"/>
                          <a:cs typeface="Times New Roman"/>
                        </a:rPr>
                        <a:t>Level Two</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200" b="1">
                          <a:latin typeface="Times New Roman"/>
                          <a:ea typeface="Calibri"/>
                          <a:cs typeface="Times New Roman"/>
                        </a:rPr>
                        <a:t>Basic factual knowledge of a field of work or study.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Basic cognitive and practical skills required to use relevant information in order to carry out tasks and to solve routine problems using simple rules and tools.</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Work or study under supervision with some autonomy.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69153">
                <a:tc>
                  <a:txBody>
                    <a:bodyPr/>
                    <a:lstStyle/>
                    <a:p>
                      <a:pPr algn="just">
                        <a:lnSpc>
                          <a:spcPct val="106000"/>
                        </a:lnSpc>
                        <a:spcAft>
                          <a:spcPts val="0"/>
                        </a:spcAft>
                      </a:pPr>
                      <a:r>
                        <a:rPr lang="en-IE" sz="1700" b="1">
                          <a:latin typeface="Times New Roman"/>
                          <a:ea typeface="Calibri"/>
                          <a:cs typeface="Times New Roman"/>
                        </a:rPr>
                        <a:t>Level Three</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200" b="1">
                          <a:latin typeface="Times New Roman"/>
                          <a:ea typeface="Calibri"/>
                          <a:cs typeface="Times New Roman"/>
                        </a:rPr>
                        <a:t>Knowledge of facts, principles, processes, and general concepts in a field of work or study.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A range of cognitive and practical skills required to accomplish tasks and solve problems by selecting and applying basic methods, tools, materials and information.</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Take responsibility for completion of tasks in work or study.</a:t>
                      </a:r>
                      <a:endParaRPr lang="en-IE" sz="1200" b="1">
                        <a:latin typeface="Calibri"/>
                        <a:ea typeface="Calibri"/>
                        <a:cs typeface="Times New Roman"/>
                      </a:endParaRPr>
                    </a:p>
                    <a:p>
                      <a:pPr algn="just">
                        <a:lnSpc>
                          <a:spcPct val="106000"/>
                        </a:lnSpc>
                        <a:spcAft>
                          <a:spcPts val="0"/>
                        </a:spcAft>
                      </a:pPr>
                      <a:r>
                        <a:rPr lang="en-IE" sz="1200" b="1">
                          <a:latin typeface="Times New Roman"/>
                          <a:ea typeface="Calibri"/>
                          <a:cs typeface="Times New Roman"/>
                        </a:rPr>
                        <a:t>Adapt own behaviour to circumstances in solving problems.</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877324">
                <a:tc>
                  <a:txBody>
                    <a:bodyPr/>
                    <a:lstStyle/>
                    <a:p>
                      <a:pPr algn="just">
                        <a:lnSpc>
                          <a:spcPct val="106000"/>
                        </a:lnSpc>
                        <a:spcAft>
                          <a:spcPts val="0"/>
                        </a:spcAft>
                      </a:pPr>
                      <a:r>
                        <a:rPr lang="en-IE" sz="1700" b="1">
                          <a:latin typeface="Times New Roman"/>
                          <a:ea typeface="Calibri"/>
                          <a:cs typeface="Times New Roman"/>
                        </a:rPr>
                        <a:t>Level Four</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200" b="1">
                          <a:latin typeface="Times New Roman"/>
                          <a:ea typeface="Calibri"/>
                          <a:cs typeface="Times New Roman"/>
                        </a:rPr>
                        <a:t>Factual and theoretical knowledge in broad contexts within a field of work or study.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A range of cognitive and practica skills required to generate solutions to specific problems in a field of work or study.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200" b="1">
                          <a:latin typeface="Times New Roman"/>
                          <a:ea typeface="Calibri"/>
                          <a:cs typeface="Times New Roman"/>
                        </a:rPr>
                        <a:t>Exercise self-management within the guidelines of work or study contexts that are usually predictable, but are subject to change.</a:t>
                      </a:r>
                      <a:endParaRPr lang="en-IE" sz="1200" b="1">
                        <a:latin typeface="Calibri"/>
                        <a:ea typeface="Calibri"/>
                        <a:cs typeface="Times New Roman"/>
                      </a:endParaRPr>
                    </a:p>
                    <a:p>
                      <a:pPr algn="just">
                        <a:lnSpc>
                          <a:spcPct val="106000"/>
                        </a:lnSpc>
                        <a:spcAft>
                          <a:spcPts val="0"/>
                        </a:spcAft>
                      </a:pPr>
                      <a:r>
                        <a:rPr lang="en-IE" sz="1200" b="1">
                          <a:latin typeface="Times New Roman"/>
                          <a:ea typeface="Calibri"/>
                          <a:cs typeface="Times New Roman"/>
                        </a:rPr>
                        <a:t>Supervise the routine work of others, taking some responsibility for the evaluation and improvement of work or study.</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26658" name="Title 6"/>
          <p:cNvSpPr>
            <a:spLocks noGrp="1"/>
          </p:cNvSpPr>
          <p:nvPr>
            <p:ph type="title"/>
          </p:nvPr>
        </p:nvSpPr>
        <p:spPr>
          <a:xfrm>
            <a:off x="468313" y="549275"/>
            <a:ext cx="8229600" cy="1069975"/>
          </a:xfrm>
        </p:spPr>
        <p:txBody>
          <a:bodyPr/>
          <a:lstStyle/>
          <a:p>
            <a:pPr algn="ctr"/>
            <a:r>
              <a:rPr lang="en-IE" sz="2800" smtClean="0"/>
              <a:t>The European Qualifications Framework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39750" y="404813"/>
            <a:ext cx="8229600" cy="1069975"/>
          </a:xfrm>
        </p:spPr>
        <p:txBody>
          <a:bodyPr/>
          <a:lstStyle/>
          <a:p>
            <a:pPr algn="ctr"/>
            <a:r>
              <a:rPr lang="en-IE" sz="2800" smtClean="0"/>
              <a:t>The European Qualifications Framework</a:t>
            </a:r>
          </a:p>
        </p:txBody>
      </p:sp>
      <p:graphicFrame>
        <p:nvGraphicFramePr>
          <p:cNvPr id="3" name="Table 2"/>
          <p:cNvGraphicFramePr>
            <a:graphicFrameLocks noGrp="1"/>
          </p:cNvGraphicFramePr>
          <p:nvPr/>
        </p:nvGraphicFramePr>
        <p:xfrm>
          <a:off x="468313" y="1412875"/>
          <a:ext cx="8353425" cy="5265738"/>
        </p:xfrm>
        <a:graphic>
          <a:graphicData uri="http://schemas.openxmlformats.org/drawingml/2006/table">
            <a:tbl>
              <a:tblPr/>
              <a:tblGrid>
                <a:gridCol w="1259235"/>
                <a:gridCol w="2173796"/>
                <a:gridCol w="2403041"/>
                <a:gridCol w="2516856"/>
              </a:tblGrid>
              <a:tr h="285099">
                <a:tc>
                  <a:txBody>
                    <a:bodyPr/>
                    <a:lstStyle/>
                    <a:p>
                      <a:pPr algn="just">
                        <a:lnSpc>
                          <a:spcPct val="106000"/>
                        </a:lnSpc>
                        <a:spcAft>
                          <a:spcPts val="0"/>
                        </a:spcAft>
                      </a:pPr>
                      <a:endParaRPr lang="en-IE" sz="1100">
                        <a:latin typeface="Times New Roman"/>
                        <a:ea typeface="Calibri"/>
                        <a:cs typeface="Times New Roman"/>
                      </a:endParaRPr>
                    </a:p>
                  </a:txBody>
                  <a:tcPr marL="33826" marR="33826"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pPr>
                      <a:r>
                        <a:rPr lang="en-IE" sz="1800" b="1">
                          <a:latin typeface="Times New Roman"/>
                          <a:ea typeface="Calibri"/>
                          <a:cs typeface="Times New Roman"/>
                        </a:rPr>
                        <a:t>KNOWLEDGE</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800" b="1">
                          <a:latin typeface="Times New Roman"/>
                          <a:ea typeface="Calibri"/>
                          <a:cs typeface="Times New Roman"/>
                        </a:rPr>
                        <a:t>SKILLS</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800" b="1">
                          <a:latin typeface="Times New Roman"/>
                          <a:ea typeface="Calibri"/>
                          <a:cs typeface="Times New Roman"/>
                        </a:rPr>
                        <a:t>COMPETENCE</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799168">
                <a:tc>
                  <a:txBody>
                    <a:bodyPr/>
                    <a:lstStyle/>
                    <a:p>
                      <a:pPr algn="just">
                        <a:lnSpc>
                          <a:spcPct val="106000"/>
                        </a:lnSpc>
                        <a:spcAft>
                          <a:spcPts val="0"/>
                        </a:spcAft>
                      </a:pPr>
                      <a:r>
                        <a:rPr lang="en-IE" sz="1800" b="1">
                          <a:latin typeface="Times New Roman"/>
                          <a:ea typeface="Calibri"/>
                          <a:cs typeface="Times New Roman"/>
                        </a:rPr>
                        <a:t>Level Five</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100" b="1">
                          <a:latin typeface="Times New Roman"/>
                          <a:ea typeface="Calibri"/>
                          <a:cs typeface="Times New Roman"/>
                        </a:rPr>
                        <a:t>Comprehensive, specialised, factual and theoretical knowledge within a field of study and an awareness of the boundaries of that knowledge.</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A comprehensive range of cognitive and practical skills required to develop creative solutions to abstract problems.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Exercise management and supervision in contexts of work or study activities where there is unpredictable change.</a:t>
                      </a:r>
                      <a:endParaRPr lang="en-IE" sz="1100" b="1">
                        <a:latin typeface="Calibri"/>
                        <a:ea typeface="Calibri"/>
                        <a:cs typeface="Times New Roman"/>
                      </a:endParaRPr>
                    </a:p>
                    <a:p>
                      <a:pPr algn="just">
                        <a:lnSpc>
                          <a:spcPct val="106000"/>
                        </a:lnSpc>
                        <a:spcAft>
                          <a:spcPts val="0"/>
                        </a:spcAft>
                      </a:pPr>
                      <a:r>
                        <a:rPr lang="en-IE" sz="1100" b="1">
                          <a:latin typeface="Times New Roman"/>
                          <a:ea typeface="Calibri"/>
                          <a:cs typeface="Times New Roman"/>
                        </a:rPr>
                        <a:t>Review and develop performance of self and others.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98751">
                <a:tc>
                  <a:txBody>
                    <a:bodyPr/>
                    <a:lstStyle/>
                    <a:p>
                      <a:pPr algn="just">
                        <a:lnSpc>
                          <a:spcPct val="106000"/>
                        </a:lnSpc>
                        <a:spcAft>
                          <a:spcPts val="0"/>
                        </a:spcAft>
                      </a:pPr>
                      <a:r>
                        <a:rPr lang="en-IE" sz="1800" b="1">
                          <a:latin typeface="Times New Roman"/>
                          <a:ea typeface="Calibri"/>
                          <a:cs typeface="Times New Roman"/>
                        </a:rPr>
                        <a:t>Level Six</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100" b="1">
                          <a:latin typeface="Times New Roman"/>
                          <a:ea typeface="Calibri"/>
                          <a:cs typeface="Times New Roman"/>
                        </a:rPr>
                        <a:t>Advanced knowledge of a field of work or study, involving a critical understanding of theories and principles.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Advanced skills demonstrating mastery and innovation, required to solve complex and unpredictable problems in a specialised field of study.</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Manage complex technical or professional activities or projects, taking responsibility for decision-making in unpredictable work or study contexts.</a:t>
                      </a:r>
                      <a:endParaRPr lang="en-IE" sz="1100" b="1">
                        <a:latin typeface="Calibri"/>
                        <a:ea typeface="Calibri"/>
                        <a:cs typeface="Times New Roman"/>
                      </a:endParaRPr>
                    </a:p>
                    <a:p>
                      <a:pPr algn="just">
                        <a:lnSpc>
                          <a:spcPct val="106000"/>
                        </a:lnSpc>
                        <a:spcAft>
                          <a:spcPts val="0"/>
                        </a:spcAft>
                      </a:pPr>
                      <a:r>
                        <a:rPr lang="en-IE" sz="1100" b="1">
                          <a:latin typeface="Times New Roman"/>
                          <a:ea typeface="Calibri"/>
                          <a:cs typeface="Times New Roman"/>
                        </a:rPr>
                        <a:t>Take responsibility for contributing to professional knowledge and practice and/or for reviewing the strategic performance of teams.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331945">
                <a:tc>
                  <a:txBody>
                    <a:bodyPr/>
                    <a:lstStyle/>
                    <a:p>
                      <a:pPr algn="just">
                        <a:lnSpc>
                          <a:spcPct val="106000"/>
                        </a:lnSpc>
                        <a:spcAft>
                          <a:spcPts val="0"/>
                        </a:spcAft>
                      </a:pPr>
                      <a:r>
                        <a:rPr lang="en-IE" sz="1800" b="1">
                          <a:latin typeface="Times New Roman"/>
                          <a:ea typeface="Calibri"/>
                          <a:cs typeface="Times New Roman"/>
                        </a:rPr>
                        <a:t>Level Seven</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100" b="1">
                          <a:latin typeface="Times New Roman"/>
                          <a:ea typeface="Calibri"/>
                          <a:cs typeface="Times New Roman"/>
                        </a:rPr>
                        <a:t>Highly specialised knowledge, some of which is at the forefront of knowledge in a field of work or study, as the basis for original thinking and/or research.</a:t>
                      </a:r>
                      <a:endParaRPr lang="en-IE" sz="1100" b="1">
                        <a:latin typeface="Calibri"/>
                        <a:ea typeface="Calibri"/>
                        <a:cs typeface="Times New Roman"/>
                      </a:endParaRPr>
                    </a:p>
                    <a:p>
                      <a:pPr algn="just">
                        <a:lnSpc>
                          <a:spcPct val="106000"/>
                        </a:lnSpc>
                        <a:spcAft>
                          <a:spcPts val="0"/>
                        </a:spcAft>
                      </a:pPr>
                      <a:r>
                        <a:rPr lang="en-IE" sz="1100" b="1">
                          <a:latin typeface="Times New Roman"/>
                          <a:ea typeface="Calibri"/>
                          <a:cs typeface="Times New Roman"/>
                        </a:rPr>
                        <a:t>Critical awareness of knowledge issues in a field of study and at the interface between different fields.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Specialised problem-solving skills required in research and/or innovation in order to develop new knowledge and procedures and to integrate knowledge from different fields.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Manage or transform work or study contexts that are complex, unpredictable and require new strategic approaches.</a:t>
                      </a:r>
                      <a:endParaRPr lang="en-IE" sz="1100" b="1">
                        <a:latin typeface="Calibri"/>
                        <a:ea typeface="Calibri"/>
                        <a:cs typeface="Times New Roman"/>
                      </a:endParaRPr>
                    </a:p>
                    <a:p>
                      <a:pPr algn="just">
                        <a:lnSpc>
                          <a:spcPct val="106000"/>
                        </a:lnSpc>
                        <a:spcAft>
                          <a:spcPts val="0"/>
                        </a:spcAft>
                      </a:pPr>
                      <a:r>
                        <a:rPr lang="en-IE" sz="1100" b="1">
                          <a:latin typeface="Times New Roman"/>
                          <a:ea typeface="Calibri"/>
                          <a:cs typeface="Times New Roman"/>
                        </a:rPr>
                        <a:t>Take responsibility for contributing to professional knowledge and practice and/or for reviewing the strategic performance of teams.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065556">
                <a:tc>
                  <a:txBody>
                    <a:bodyPr/>
                    <a:lstStyle/>
                    <a:p>
                      <a:pPr algn="just">
                        <a:lnSpc>
                          <a:spcPct val="106000"/>
                        </a:lnSpc>
                        <a:spcAft>
                          <a:spcPts val="0"/>
                        </a:spcAft>
                      </a:pPr>
                      <a:r>
                        <a:rPr lang="en-IE" sz="1800" b="1">
                          <a:latin typeface="Times New Roman"/>
                          <a:ea typeface="Calibri"/>
                          <a:cs typeface="Times New Roman"/>
                        </a:rPr>
                        <a:t>Level Eight</a:t>
                      </a:r>
                      <a:endParaRPr lang="en-IE" sz="1800">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100" b="1">
                          <a:latin typeface="Times New Roman"/>
                          <a:ea typeface="Calibri"/>
                          <a:cs typeface="Times New Roman"/>
                        </a:rPr>
                        <a:t>Knowledge at the most advanced frontier of a field of work or study and at the interface between fields.</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a:latin typeface="Times New Roman"/>
                          <a:ea typeface="Calibri"/>
                          <a:cs typeface="Times New Roman"/>
                        </a:rPr>
                        <a:t>The most advanced and specialised skills and techniques, including synthesis and evaluation, required to solve critical problems in research and/or innovation and to extend or redefine existing knowledge or professional practice.</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r>
                        <a:rPr lang="en-IE" sz="1100" b="1" smtClean="0">
                          <a:latin typeface="Times New Roman"/>
                          <a:ea typeface="Calibri"/>
                          <a:cs typeface="Times New Roman"/>
                        </a:rPr>
                        <a:t>Demonstrate substantial authority, innovation, autonomy, scholarly and professional integrity and sustained commitment to the development of new ideas or processes at the forefront of work or study contexts including research.</a:t>
                      </a:r>
                      <a:endParaRPr lang="en-IE" sz="1100" b="1">
                        <a:latin typeface="Calibri"/>
                        <a:ea typeface="Calibri"/>
                        <a:cs typeface="Times New Roman"/>
                      </a:endParaRPr>
                    </a:p>
                  </a:txBody>
                  <a:tcPr marL="33826" marR="338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611188" y="1916113"/>
          <a:ext cx="7993062" cy="4562475"/>
        </p:xfrm>
        <a:graphic>
          <a:graphicData uri="http://schemas.openxmlformats.org/drawingml/2006/table">
            <a:tbl>
              <a:tblPr/>
              <a:tblGrid>
                <a:gridCol w="1224136"/>
                <a:gridCol w="1656184"/>
                <a:gridCol w="1728192"/>
                <a:gridCol w="1728192"/>
                <a:gridCol w="1656184"/>
              </a:tblGrid>
              <a:tr h="291943">
                <a:tc>
                  <a:txBody>
                    <a:bodyPr/>
                    <a:lstStyle/>
                    <a:p>
                      <a:pPr algn="just">
                        <a:lnSpc>
                          <a:spcPct val="106000"/>
                        </a:lnSpc>
                        <a:spcAft>
                          <a:spcPts val="0"/>
                        </a:spcAft>
                      </a:pPr>
                      <a:endParaRPr lang="en-IE" sz="1200">
                        <a:latin typeface="Times New Roman"/>
                        <a:ea typeface="Calibri"/>
                        <a:cs typeface="Times New Roman"/>
                      </a:endParaRPr>
                    </a:p>
                  </a:txBody>
                  <a:tcPr marL="63623" marR="6362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IE" sz="1700" b="1">
                          <a:latin typeface="Times New Roman"/>
                          <a:ea typeface="Calibri"/>
                          <a:cs typeface="Times New Roman"/>
                        </a:rPr>
                        <a:t>KNOWLEDGE</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06000"/>
                        </a:lnSpc>
                        <a:spcAft>
                          <a:spcPts val="0"/>
                        </a:spcAft>
                      </a:pPr>
                      <a:r>
                        <a:rPr lang="en-IE" sz="1700" b="1">
                          <a:latin typeface="Times New Roman"/>
                          <a:ea typeface="Calibri"/>
                          <a:cs typeface="Times New Roman"/>
                        </a:rPr>
                        <a:t>SKILLS</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06000"/>
                        </a:lnSpc>
                        <a:spcAft>
                          <a:spcPts val="0"/>
                        </a:spcAft>
                      </a:pPr>
                      <a:r>
                        <a:rPr lang="en-IE" sz="1700" b="1">
                          <a:latin typeface="Times New Roman"/>
                          <a:ea typeface="Calibri"/>
                          <a:cs typeface="Times New Roman"/>
                        </a:rPr>
                        <a:t>COMPETENCE</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06000"/>
                        </a:lnSpc>
                        <a:spcAft>
                          <a:spcPts val="0"/>
                        </a:spcAft>
                      </a:pPr>
                      <a:r>
                        <a:rPr lang="en-IE" sz="1700" b="1" smtClean="0">
                          <a:latin typeface="Times New Roman" pitchFamily="18" charset="0"/>
                          <a:ea typeface="Calibri"/>
                          <a:cs typeface="Times New Roman" pitchFamily="18" charset="0"/>
                        </a:rPr>
                        <a:t>INSIGHT</a:t>
                      </a:r>
                      <a:endParaRPr lang="en-IE" sz="1700" b="1">
                        <a:latin typeface="Times New Roman" pitchFamily="18" charset="0"/>
                        <a:ea typeface="Calibri"/>
                        <a:cs typeface="Times New Roman" pitchFamily="18" charset="0"/>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60981">
                <a:tc>
                  <a:txBody>
                    <a:bodyPr/>
                    <a:lstStyle/>
                    <a:p>
                      <a:pPr algn="just">
                        <a:lnSpc>
                          <a:spcPct val="106000"/>
                        </a:lnSpc>
                        <a:spcAft>
                          <a:spcPts val="0"/>
                        </a:spcAft>
                      </a:pPr>
                      <a:r>
                        <a:rPr lang="en-IE" sz="1700" b="1">
                          <a:latin typeface="Times New Roman"/>
                          <a:ea typeface="Calibri"/>
                          <a:cs typeface="Times New Roman"/>
                        </a:rPr>
                        <a:t>Level One</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l">
                        <a:lnSpc>
                          <a:spcPct val="106000"/>
                        </a:lnSpc>
                        <a:spcAft>
                          <a:spcPts val="0"/>
                        </a:spcAft>
                      </a:pPr>
                      <a:r>
                        <a:rPr lang="en-IE" sz="1200" b="1" smtClean="0">
                          <a:latin typeface="Times New Roman"/>
                          <a:ea typeface="Calibri"/>
                          <a:cs typeface="Times New Roman"/>
                        </a:rPr>
                        <a:t>Basic </a:t>
                      </a:r>
                      <a:r>
                        <a:rPr lang="en-IE" sz="1200" b="1" baseline="0" smtClean="0">
                          <a:latin typeface="Times New Roman"/>
                          <a:ea typeface="Calibri"/>
                          <a:cs typeface="Times New Roman"/>
                        </a:rPr>
                        <a:t> </a:t>
                      </a:r>
                      <a:r>
                        <a:rPr lang="en-IE" sz="1200" b="1" smtClean="0">
                          <a:latin typeface="Times New Roman"/>
                          <a:ea typeface="Calibri"/>
                          <a:cs typeface="Times New Roman"/>
                        </a:rPr>
                        <a:t>general </a:t>
                      </a:r>
                      <a:r>
                        <a:rPr lang="en-IE" sz="1200" b="1">
                          <a:latin typeface="Times New Roman"/>
                          <a:ea typeface="Calibri"/>
                          <a:cs typeface="Times New Roman"/>
                        </a:rPr>
                        <a:t>knowledge.</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a:lnSpc>
                          <a:spcPct val="106000"/>
                        </a:lnSpc>
                        <a:spcAft>
                          <a:spcPts val="0"/>
                        </a:spcAft>
                      </a:pPr>
                      <a:r>
                        <a:rPr lang="en-IE" sz="1200" b="1">
                          <a:latin typeface="Times New Roman"/>
                          <a:ea typeface="Calibri"/>
                          <a:cs typeface="Times New Roman"/>
                        </a:rPr>
                        <a:t>Basic skills required to carry out simple tasks.</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a:lnSpc>
                          <a:spcPct val="106000"/>
                        </a:lnSpc>
                        <a:spcAft>
                          <a:spcPts val="0"/>
                        </a:spcAft>
                      </a:pPr>
                      <a:r>
                        <a:rPr lang="en-IE" sz="1200" b="1">
                          <a:latin typeface="Times New Roman"/>
                          <a:ea typeface="Calibri"/>
                          <a:cs typeface="Times New Roman"/>
                        </a:rPr>
                        <a:t>Work or study under direct supervision in a structured context.</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06000"/>
                        </a:lnSpc>
                        <a:spcAft>
                          <a:spcPts val="0"/>
                        </a:spcAft>
                      </a:pPr>
                      <a:endParaRPr lang="en-IE" sz="1200" b="1" smtClean="0">
                        <a:latin typeface="Calibri"/>
                        <a:ea typeface="Calibri"/>
                        <a:cs typeface="Times New Roman"/>
                      </a:endParaRPr>
                    </a:p>
                    <a:p>
                      <a:pPr algn="ctr">
                        <a:lnSpc>
                          <a:spcPct val="106000"/>
                        </a:lnSpc>
                        <a:spcAft>
                          <a:spcPts val="0"/>
                        </a:spcAft>
                      </a:pPr>
                      <a:r>
                        <a:rPr lang="en-IE" sz="3600" b="1" smtClean="0">
                          <a:latin typeface="Calibri"/>
                          <a:ea typeface="Calibri"/>
                          <a:cs typeface="Times New Roman"/>
                        </a:rPr>
                        <a:t>…</a:t>
                      </a:r>
                      <a:endParaRPr lang="en-IE" sz="36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69153">
                <a:tc>
                  <a:txBody>
                    <a:bodyPr/>
                    <a:lstStyle/>
                    <a:p>
                      <a:pPr algn="just">
                        <a:lnSpc>
                          <a:spcPct val="106000"/>
                        </a:lnSpc>
                        <a:spcAft>
                          <a:spcPts val="0"/>
                        </a:spcAft>
                      </a:pP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endParaRPr lang="en-IE" sz="1200" b="1" smtClean="0">
                        <a:latin typeface="Calibri"/>
                        <a:ea typeface="Calibri"/>
                        <a:cs typeface="Times New Roman"/>
                      </a:endParaRPr>
                    </a:p>
                    <a:p>
                      <a:pPr algn="just">
                        <a:lnSpc>
                          <a:spcPct val="106000"/>
                        </a:lnSpc>
                        <a:spcAft>
                          <a:spcPts val="0"/>
                        </a:spcAft>
                      </a:pPr>
                      <a:endParaRPr lang="en-IE" sz="1200" b="1" smtClean="0">
                        <a:latin typeface="Calibri"/>
                        <a:ea typeface="Calibri"/>
                        <a:cs typeface="Times New Roman"/>
                      </a:endParaRPr>
                    </a:p>
                    <a:p>
                      <a:pPr algn="ctr">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endParaRPr lang="en-IE" sz="1200" b="1" smtClean="0">
                        <a:latin typeface="Calibri"/>
                        <a:ea typeface="Calibri"/>
                        <a:cs typeface="Times New Roman"/>
                      </a:endParaRPr>
                    </a:p>
                    <a:p>
                      <a:pPr algn="just">
                        <a:lnSpc>
                          <a:spcPct val="106000"/>
                        </a:lnSpc>
                        <a:spcAft>
                          <a:spcPts val="0"/>
                        </a:spcAft>
                      </a:pPr>
                      <a:endParaRPr lang="en-IE" sz="1200" b="1" smtClean="0">
                        <a:latin typeface="Calibri"/>
                        <a:ea typeface="Calibri"/>
                        <a:cs typeface="Times New Roman"/>
                      </a:endParaRPr>
                    </a:p>
                    <a:p>
                      <a:pPr algn="ctr">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endParaRPr lang="en-IE" sz="1200" b="1" smtClean="0">
                        <a:latin typeface="Calibri"/>
                        <a:ea typeface="Calibri"/>
                        <a:cs typeface="Times New Roman"/>
                      </a:endParaRPr>
                    </a:p>
                    <a:p>
                      <a:pPr marL="0" marR="0" indent="0" algn="ctr" defTabSz="914400" rtl="0" eaLnBrk="1" fontAlgn="auto" latinLnBrk="0" hangingPunct="1">
                        <a:lnSpc>
                          <a:spcPct val="106000"/>
                        </a:lnSpc>
                        <a:spcBef>
                          <a:spcPts val="0"/>
                        </a:spcBef>
                        <a:spcAft>
                          <a:spcPts val="0"/>
                        </a:spcAft>
                        <a:buClrTx/>
                        <a:buSzTx/>
                        <a:buFontTx/>
                        <a:buNone/>
                        <a:tabLst/>
                        <a:defRPr/>
                      </a:pPr>
                      <a:endParaRPr lang="en-IE" sz="1200" b="1" smtClean="0">
                        <a:latin typeface="Calibri"/>
                        <a:ea typeface="Calibri"/>
                        <a:cs typeface="Times New Roman"/>
                      </a:endParaRPr>
                    </a:p>
                    <a:p>
                      <a:pPr algn="ctr">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69153">
                <a:tc>
                  <a:txBody>
                    <a:bodyPr/>
                    <a:lstStyle/>
                    <a:p>
                      <a:pPr algn="just">
                        <a:lnSpc>
                          <a:spcPct val="106000"/>
                        </a:lnSpc>
                        <a:spcAft>
                          <a:spcPts val="0"/>
                        </a:spcAft>
                      </a:pPr>
                      <a:r>
                        <a:rPr lang="en-IE" sz="1700" b="1">
                          <a:latin typeface="Times New Roman"/>
                          <a:ea typeface="Calibri"/>
                          <a:cs typeface="Times New Roman"/>
                        </a:rPr>
                        <a:t>Level </a:t>
                      </a:r>
                      <a:r>
                        <a:rPr lang="en-IE" sz="1700" b="1" smtClean="0">
                          <a:latin typeface="Times New Roman"/>
                          <a:ea typeface="Calibri"/>
                          <a:cs typeface="Times New Roman"/>
                        </a:rPr>
                        <a:t>Eight</a:t>
                      </a:r>
                      <a:endParaRPr lang="en-IE" sz="17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l">
                        <a:lnSpc>
                          <a:spcPct val="106000"/>
                        </a:lnSpc>
                        <a:spcAft>
                          <a:spcPts val="0"/>
                        </a:spcAft>
                      </a:pPr>
                      <a:r>
                        <a:rPr lang="en-IE" sz="1200" b="1" smtClean="0">
                          <a:latin typeface="Times New Roman"/>
                          <a:ea typeface="Calibri"/>
                          <a:cs typeface="Times New Roman"/>
                        </a:rPr>
                        <a:t>Knowledge at the most advanced frontier of a field of work or study and at the interface between fields.</a:t>
                      </a: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en-IE" sz="1200" b="1" smtClean="0">
                          <a:latin typeface="Times New Roman"/>
                          <a:ea typeface="Calibri"/>
                          <a:cs typeface="Times New Roman"/>
                        </a:rPr>
                        <a:t>The most advanced and specialised skills and techniques, including synthesis and evaluation, required to solve critical problems in research and/or innovation and to extend or redefine existing knowledge or professional practice.</a:t>
                      </a:r>
                      <a:endParaRPr lang="en-IE" sz="1200" b="1" smtClean="0">
                        <a:latin typeface="Calibri"/>
                        <a:ea typeface="Calibri"/>
                        <a:cs typeface="Times New Roman"/>
                      </a:endParaRPr>
                    </a:p>
                    <a:p>
                      <a:pPr algn="l">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en-IE" sz="1200" b="1" smtClean="0">
                          <a:latin typeface="Times New Roman"/>
                          <a:ea typeface="Calibri"/>
                          <a:cs typeface="Times New Roman"/>
                        </a:rPr>
                        <a:t>Demonstrate substantial authority, innovation, autonomy, scholarly and professional integrity and sustained commitment to the development of new ideas or processes at the forefront of work or study contexts including research.</a:t>
                      </a:r>
                      <a:endParaRPr lang="en-IE" sz="1200" b="1" smtClean="0">
                        <a:latin typeface="Calibri"/>
                        <a:ea typeface="Calibri"/>
                        <a:cs typeface="Times New Roman"/>
                      </a:endParaRPr>
                    </a:p>
                    <a:p>
                      <a:pPr algn="l">
                        <a:lnSpc>
                          <a:spcPct val="106000"/>
                        </a:lnSpc>
                        <a:spcAft>
                          <a:spcPts val="0"/>
                        </a:spcAft>
                      </a:pPr>
                      <a:endParaRPr lang="en-IE" sz="12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lnSpc>
                          <a:spcPct val="106000"/>
                        </a:lnSpc>
                        <a:spcAft>
                          <a:spcPts val="0"/>
                        </a:spcAft>
                      </a:pPr>
                      <a:endParaRPr lang="en-IE" sz="1200" b="1" smtClean="0">
                        <a:latin typeface="Calibri"/>
                        <a:ea typeface="Calibri"/>
                        <a:cs typeface="Times New Roman"/>
                      </a:endParaRPr>
                    </a:p>
                    <a:p>
                      <a:pPr algn="just">
                        <a:lnSpc>
                          <a:spcPct val="106000"/>
                        </a:lnSpc>
                        <a:spcAft>
                          <a:spcPts val="0"/>
                        </a:spcAft>
                      </a:pPr>
                      <a:endParaRPr lang="en-IE" sz="1200" b="1" smtClean="0">
                        <a:latin typeface="Calibri"/>
                        <a:ea typeface="Calibri"/>
                        <a:cs typeface="Times New Roman"/>
                      </a:endParaRPr>
                    </a:p>
                    <a:p>
                      <a:pPr algn="just">
                        <a:lnSpc>
                          <a:spcPct val="106000"/>
                        </a:lnSpc>
                        <a:spcAft>
                          <a:spcPts val="0"/>
                        </a:spcAft>
                      </a:pPr>
                      <a:endParaRPr lang="en-IE" sz="1200" b="1" smtClean="0">
                        <a:latin typeface="Calibri"/>
                        <a:ea typeface="Calibri"/>
                        <a:cs typeface="Times New Roman"/>
                      </a:endParaRPr>
                    </a:p>
                    <a:p>
                      <a:pPr algn="just">
                        <a:lnSpc>
                          <a:spcPct val="106000"/>
                        </a:lnSpc>
                        <a:spcAft>
                          <a:spcPts val="0"/>
                        </a:spcAft>
                      </a:pPr>
                      <a:endParaRPr lang="en-IE" sz="1200" b="1" smtClean="0">
                        <a:latin typeface="Calibri"/>
                        <a:ea typeface="Calibri"/>
                        <a:cs typeface="Times New Roman"/>
                      </a:endParaRPr>
                    </a:p>
                    <a:p>
                      <a:pPr algn="ctr">
                        <a:lnSpc>
                          <a:spcPct val="106000"/>
                        </a:lnSpc>
                        <a:spcAft>
                          <a:spcPts val="0"/>
                        </a:spcAft>
                      </a:pPr>
                      <a:r>
                        <a:rPr lang="en-IE" sz="3600" b="1" smtClean="0">
                          <a:latin typeface="Calibri"/>
                          <a:ea typeface="Calibri"/>
                          <a:cs typeface="Times New Roman"/>
                        </a:rPr>
                        <a:t>…</a:t>
                      </a:r>
                      <a:endParaRPr lang="en-IE" sz="3600" b="1">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7" name="Down Arrow 6"/>
          <p:cNvSpPr/>
          <p:nvPr/>
        </p:nvSpPr>
        <p:spPr>
          <a:xfrm>
            <a:off x="971550" y="3141663"/>
            <a:ext cx="484188" cy="719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E"/>
          </a:p>
        </p:txBody>
      </p:sp>
      <p:sp>
        <p:nvSpPr>
          <p:cNvPr id="28707" name="Title 9"/>
          <p:cNvSpPr>
            <a:spLocks noGrp="1"/>
          </p:cNvSpPr>
          <p:nvPr>
            <p:ph type="title"/>
          </p:nvPr>
        </p:nvSpPr>
        <p:spPr>
          <a:xfrm>
            <a:off x="468313" y="765175"/>
            <a:ext cx="8229600" cy="1069975"/>
          </a:xfrm>
        </p:spPr>
        <p:txBody>
          <a:bodyPr/>
          <a:lstStyle/>
          <a:p>
            <a:pPr algn="ctr"/>
            <a:r>
              <a:rPr lang="en-IE" smtClean="0"/>
              <a:t>Insight!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611188" y="908050"/>
            <a:ext cx="7777162" cy="461963"/>
          </a:xfrm>
          <a:prstGeom prst="rect">
            <a:avLst/>
          </a:prstGeom>
          <a:noFill/>
          <a:ln w="9525">
            <a:noFill/>
            <a:miter lim="800000"/>
            <a:headEnd/>
            <a:tailEnd/>
          </a:ln>
        </p:spPr>
        <p:txBody>
          <a:bodyPr>
            <a:spAutoFit/>
          </a:bodyPr>
          <a:lstStyle/>
          <a:p>
            <a:pPr algn="ctr"/>
            <a:r>
              <a:rPr lang="en-IE" sz="2400">
                <a:solidFill>
                  <a:schemeClr val="tx2"/>
                </a:solidFill>
              </a:rPr>
              <a:t>Proposed additional category for inclusion in the EQF</a:t>
            </a:r>
          </a:p>
        </p:txBody>
      </p:sp>
      <p:graphicFrame>
        <p:nvGraphicFramePr>
          <p:cNvPr id="5" name="Table 4"/>
          <p:cNvGraphicFramePr>
            <a:graphicFrameLocks noGrp="1"/>
          </p:cNvGraphicFramePr>
          <p:nvPr/>
        </p:nvGraphicFramePr>
        <p:xfrm>
          <a:off x="395288" y="1700213"/>
          <a:ext cx="8424862" cy="4962525"/>
        </p:xfrm>
        <a:graphic>
          <a:graphicData uri="http://schemas.openxmlformats.org/drawingml/2006/table">
            <a:tbl>
              <a:tblPr/>
              <a:tblGrid>
                <a:gridCol w="1545859"/>
                <a:gridCol w="6879077"/>
              </a:tblGrid>
              <a:tr h="620496">
                <a:tc>
                  <a:txBody>
                    <a:bodyPr/>
                    <a:lstStyle/>
                    <a:p>
                      <a:pPr algn="just">
                        <a:lnSpc>
                          <a:spcPct val="106000"/>
                        </a:lnSpc>
                        <a:spcAft>
                          <a:spcPts val="0"/>
                        </a:spcAft>
                      </a:pPr>
                      <a:endParaRPr lang="en-IE" sz="1900">
                        <a:latin typeface="Times New Roman"/>
                        <a:ea typeface="Calibri"/>
                        <a:cs typeface="Times New Roman"/>
                      </a:endParaRPr>
                    </a:p>
                  </a:txBody>
                  <a:tcPr marL="63623" marR="6362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IE" sz="3300" b="1" smtClean="0">
                          <a:latin typeface="Times New Roman"/>
                          <a:ea typeface="Calibri"/>
                          <a:cs typeface="Times New Roman"/>
                        </a:rPr>
                        <a:t>Insight</a:t>
                      </a:r>
                      <a:endParaRPr lang="en-IE" sz="33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71500">
                <a:tc>
                  <a:txBody>
                    <a:bodyPr/>
                    <a:lstStyle/>
                    <a:p>
                      <a:pPr algn="just">
                        <a:lnSpc>
                          <a:spcPct val="106000"/>
                        </a:lnSpc>
                        <a:spcAft>
                          <a:spcPts val="0"/>
                        </a:spcAft>
                      </a:pPr>
                      <a:r>
                        <a:rPr lang="en-IE" sz="1900" b="1">
                          <a:latin typeface="Times New Roman"/>
                          <a:ea typeface="Calibri"/>
                          <a:cs typeface="Times New Roman"/>
                        </a:rPr>
                        <a:t>Level One</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Begin to exercise emotional self-awareness of self and others.</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942998">
                <a:tc>
                  <a:txBody>
                    <a:bodyPr/>
                    <a:lstStyle/>
                    <a:p>
                      <a:pPr algn="just">
                        <a:lnSpc>
                          <a:spcPct val="106000"/>
                        </a:lnSpc>
                        <a:spcAft>
                          <a:spcPts val="0"/>
                        </a:spcAft>
                      </a:pPr>
                      <a:r>
                        <a:rPr lang="en-IE" sz="1900" b="1">
                          <a:latin typeface="Times New Roman"/>
                          <a:ea typeface="Calibri"/>
                          <a:cs typeface="Times New Roman"/>
                        </a:rPr>
                        <a:t>Level Two</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Demonstrate consistency of self-understanding and emotional behaviour.  </a:t>
                      </a:r>
                      <a:endParaRPr lang="en-IE" sz="1900">
                        <a:latin typeface="Calibri"/>
                        <a:ea typeface="Calibri"/>
                        <a:cs typeface="Times New Roman"/>
                      </a:endParaRPr>
                    </a:p>
                    <a:p>
                      <a:pPr algn="just">
                        <a:lnSpc>
                          <a:spcPct val="106000"/>
                        </a:lnSpc>
                        <a:spcAft>
                          <a:spcPts val="0"/>
                        </a:spcAft>
                      </a:pPr>
                      <a:endParaRPr lang="en-IE" sz="1900" smtClean="0">
                        <a:latin typeface="Times New Roman"/>
                        <a:ea typeface="Calibri"/>
                        <a:cs typeface="Times New Roman"/>
                      </a:endParaRPr>
                    </a:p>
                    <a:p>
                      <a:pPr algn="just">
                        <a:lnSpc>
                          <a:spcPct val="106000"/>
                        </a:lnSpc>
                        <a:spcAft>
                          <a:spcPts val="0"/>
                        </a:spcAft>
                      </a:pPr>
                      <a:r>
                        <a:rPr lang="en-IE" sz="1900" smtClean="0">
                          <a:latin typeface="Times New Roman"/>
                          <a:ea typeface="Calibri"/>
                          <a:cs typeface="Times New Roman"/>
                        </a:rPr>
                        <a:t>Assume </a:t>
                      </a:r>
                      <a:r>
                        <a:rPr lang="en-IE" sz="1900">
                          <a:latin typeface="Times New Roman"/>
                          <a:ea typeface="Calibri"/>
                          <a:cs typeface="Times New Roman"/>
                        </a:rPr>
                        <a:t>responsibility for the exercising of impulse control.</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414497">
                <a:tc>
                  <a:txBody>
                    <a:bodyPr/>
                    <a:lstStyle/>
                    <a:p>
                      <a:pPr algn="just">
                        <a:lnSpc>
                          <a:spcPct val="106000"/>
                        </a:lnSpc>
                        <a:spcAft>
                          <a:spcPts val="0"/>
                        </a:spcAft>
                      </a:pPr>
                      <a:r>
                        <a:rPr lang="en-IE" sz="1900" b="1">
                          <a:latin typeface="Times New Roman"/>
                          <a:ea typeface="Calibri"/>
                          <a:cs typeface="Times New Roman"/>
                        </a:rPr>
                        <a:t>Level Three</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Demonstrate the capacity to develop and maintain healthy interpersonal relationships. </a:t>
                      </a:r>
                      <a:endParaRPr lang="en-IE" sz="1900">
                        <a:latin typeface="Calibri"/>
                        <a:ea typeface="Calibri"/>
                        <a:cs typeface="Times New Roman"/>
                      </a:endParaRPr>
                    </a:p>
                    <a:p>
                      <a:pPr algn="just">
                        <a:lnSpc>
                          <a:spcPct val="106000"/>
                        </a:lnSpc>
                        <a:spcAft>
                          <a:spcPts val="0"/>
                        </a:spcAft>
                      </a:pPr>
                      <a:endParaRPr lang="en-IE" sz="1900" smtClean="0">
                        <a:latin typeface="Times New Roman"/>
                        <a:ea typeface="Calibri"/>
                        <a:cs typeface="Times New Roman"/>
                      </a:endParaRPr>
                    </a:p>
                    <a:p>
                      <a:pPr algn="just">
                        <a:lnSpc>
                          <a:spcPct val="106000"/>
                        </a:lnSpc>
                        <a:spcAft>
                          <a:spcPts val="0"/>
                        </a:spcAft>
                      </a:pPr>
                      <a:r>
                        <a:rPr lang="en-IE" sz="1900" smtClean="0">
                          <a:latin typeface="Times New Roman"/>
                          <a:ea typeface="Calibri"/>
                          <a:cs typeface="Times New Roman"/>
                        </a:rPr>
                        <a:t>Effectively </a:t>
                      </a:r>
                      <a:r>
                        <a:rPr lang="en-IE" sz="1900">
                          <a:latin typeface="Times New Roman"/>
                          <a:ea typeface="Calibri"/>
                          <a:cs typeface="Times New Roman"/>
                        </a:rPr>
                        <a:t>communicate ones emotional state to peers or colleagues.</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942998">
                <a:tc>
                  <a:txBody>
                    <a:bodyPr/>
                    <a:lstStyle/>
                    <a:p>
                      <a:pPr algn="just">
                        <a:lnSpc>
                          <a:spcPct val="106000"/>
                        </a:lnSpc>
                        <a:spcAft>
                          <a:spcPts val="0"/>
                        </a:spcAft>
                      </a:pPr>
                      <a:r>
                        <a:rPr lang="en-IE" sz="1900" b="1">
                          <a:latin typeface="Times New Roman"/>
                          <a:ea typeface="Calibri"/>
                          <a:cs typeface="Times New Roman"/>
                        </a:rPr>
                        <a:t>Level Four</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Express an internalised personal worldview.</a:t>
                      </a:r>
                      <a:endParaRPr lang="en-IE" sz="1900">
                        <a:latin typeface="Calibri"/>
                        <a:ea typeface="Calibri"/>
                        <a:cs typeface="Times New Roman"/>
                      </a:endParaRPr>
                    </a:p>
                    <a:p>
                      <a:pPr algn="just">
                        <a:lnSpc>
                          <a:spcPct val="106000"/>
                        </a:lnSpc>
                        <a:spcAft>
                          <a:spcPts val="0"/>
                        </a:spcAft>
                      </a:pPr>
                      <a:endParaRPr lang="en-IE" sz="1900" smtClean="0">
                        <a:latin typeface="Times New Roman"/>
                        <a:ea typeface="Calibri"/>
                        <a:cs typeface="Times New Roman"/>
                      </a:endParaRPr>
                    </a:p>
                    <a:p>
                      <a:pPr algn="just">
                        <a:lnSpc>
                          <a:spcPct val="106000"/>
                        </a:lnSpc>
                        <a:spcAft>
                          <a:spcPts val="0"/>
                        </a:spcAft>
                      </a:pPr>
                      <a:r>
                        <a:rPr lang="en-IE" sz="1900" smtClean="0">
                          <a:latin typeface="Times New Roman"/>
                          <a:ea typeface="Calibri"/>
                          <a:cs typeface="Times New Roman"/>
                        </a:rPr>
                        <a:t>Work </a:t>
                      </a:r>
                      <a:r>
                        <a:rPr lang="en-IE" sz="1900">
                          <a:latin typeface="Times New Roman"/>
                          <a:ea typeface="Calibri"/>
                          <a:cs typeface="Times New Roman"/>
                        </a:rPr>
                        <a:t>cooperatively, considerately and constructively in social groups.</a:t>
                      </a:r>
                      <a:endParaRPr lang="en-IE" sz="19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9750" y="908050"/>
            <a:ext cx="8229600" cy="1066800"/>
          </a:xfrm>
        </p:spPr>
        <p:txBody>
          <a:bodyPr/>
          <a:lstStyle/>
          <a:p>
            <a:r>
              <a:rPr lang="en-IE" sz="2400" smtClean="0"/>
              <a:t>Proposed additional category for inclusion in the EQF</a:t>
            </a:r>
            <a:r>
              <a:rPr lang="en-IE" smtClean="0"/>
              <a:t/>
            </a:r>
            <a:br>
              <a:rPr lang="en-IE" smtClean="0"/>
            </a:br>
            <a:endParaRPr lang="en-IE" smtClean="0"/>
          </a:p>
        </p:txBody>
      </p:sp>
      <p:graphicFrame>
        <p:nvGraphicFramePr>
          <p:cNvPr id="4" name="Table 3"/>
          <p:cNvGraphicFramePr>
            <a:graphicFrameLocks noGrp="1"/>
          </p:cNvGraphicFramePr>
          <p:nvPr/>
        </p:nvGraphicFramePr>
        <p:xfrm>
          <a:off x="395288" y="1844675"/>
          <a:ext cx="8424862" cy="4551363"/>
        </p:xfrm>
        <a:graphic>
          <a:graphicData uri="http://schemas.openxmlformats.org/drawingml/2006/table">
            <a:tbl>
              <a:tblPr/>
              <a:tblGrid>
                <a:gridCol w="1545859"/>
                <a:gridCol w="6879077"/>
              </a:tblGrid>
              <a:tr h="620496">
                <a:tc>
                  <a:txBody>
                    <a:bodyPr/>
                    <a:lstStyle/>
                    <a:p>
                      <a:pPr algn="just">
                        <a:lnSpc>
                          <a:spcPct val="106000"/>
                        </a:lnSpc>
                        <a:spcAft>
                          <a:spcPts val="0"/>
                        </a:spcAft>
                      </a:pPr>
                      <a:endParaRPr lang="en-IE" sz="1900">
                        <a:latin typeface="Times New Roman"/>
                        <a:ea typeface="Calibri"/>
                        <a:cs typeface="Times New Roman"/>
                      </a:endParaRPr>
                    </a:p>
                  </a:txBody>
                  <a:tcPr marL="63623" marR="6362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IE" sz="3300" b="1" smtClean="0">
                          <a:latin typeface="Times New Roman"/>
                          <a:ea typeface="Calibri"/>
                          <a:cs typeface="Times New Roman"/>
                        </a:rPr>
                        <a:t>Insight</a:t>
                      </a:r>
                      <a:endParaRPr lang="en-IE" sz="3300">
                        <a:latin typeface="Calibri"/>
                        <a:ea typeface="Calibri"/>
                        <a:cs typeface="Times New Roman"/>
                      </a:endParaRPr>
                    </a:p>
                  </a:txBody>
                  <a:tcPr marL="63623" marR="636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471500">
                <a:tc>
                  <a:txBody>
                    <a:bodyPr/>
                    <a:lstStyle/>
                    <a:p>
                      <a:pPr algn="just">
                        <a:lnSpc>
                          <a:spcPct val="106000"/>
                        </a:lnSpc>
                        <a:spcAft>
                          <a:spcPts val="0"/>
                        </a:spcAft>
                      </a:pPr>
                      <a:r>
                        <a:rPr lang="en-IE" sz="1900" b="1">
                          <a:latin typeface="Times New Roman"/>
                          <a:ea typeface="Calibri"/>
                          <a:cs typeface="Times New Roman"/>
                        </a:rPr>
                        <a:t>Level Five</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Display the capacity to adjust emotional responses to changing situations and conditions.</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942998">
                <a:tc>
                  <a:txBody>
                    <a:bodyPr/>
                    <a:lstStyle/>
                    <a:p>
                      <a:pPr algn="just">
                        <a:lnSpc>
                          <a:spcPct val="106000"/>
                        </a:lnSpc>
                        <a:spcAft>
                          <a:spcPts val="0"/>
                        </a:spcAft>
                      </a:pPr>
                      <a:r>
                        <a:rPr lang="en-IE" sz="1900" b="1">
                          <a:latin typeface="Times New Roman"/>
                          <a:ea typeface="Calibri"/>
                          <a:cs typeface="Times New Roman"/>
                        </a:rPr>
                        <a:t>Level Six</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Recognise and respond appropriately to symptoms of mental stress.</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077426">
                <a:tc>
                  <a:txBody>
                    <a:bodyPr/>
                    <a:lstStyle/>
                    <a:p>
                      <a:pPr algn="just">
                        <a:lnSpc>
                          <a:spcPct val="106000"/>
                        </a:lnSpc>
                        <a:spcAft>
                          <a:spcPts val="0"/>
                        </a:spcAft>
                      </a:pPr>
                      <a:r>
                        <a:rPr lang="en-IE" sz="1900" b="1">
                          <a:latin typeface="Times New Roman"/>
                          <a:ea typeface="Calibri"/>
                          <a:cs typeface="Times New Roman"/>
                        </a:rPr>
                        <a:t>Level Seven</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Display emotional resiliency and the ability to take preventative measures to minimise potential future stress.</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296144">
                <a:tc>
                  <a:txBody>
                    <a:bodyPr/>
                    <a:lstStyle/>
                    <a:p>
                      <a:pPr algn="just">
                        <a:lnSpc>
                          <a:spcPct val="106000"/>
                        </a:lnSpc>
                        <a:spcAft>
                          <a:spcPts val="0"/>
                        </a:spcAft>
                      </a:pPr>
                      <a:r>
                        <a:rPr lang="en-IE" sz="1900" b="1">
                          <a:latin typeface="Times New Roman"/>
                          <a:ea typeface="Calibri"/>
                          <a:cs typeface="Times New Roman"/>
                        </a:rPr>
                        <a:t>Level Eight</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6000"/>
                        </a:lnSpc>
                        <a:spcAft>
                          <a:spcPts val="0"/>
                        </a:spcAft>
                      </a:pPr>
                      <a:r>
                        <a:rPr lang="en-IE" sz="1900">
                          <a:latin typeface="Times New Roman"/>
                          <a:ea typeface="Calibri"/>
                          <a:cs typeface="Times New Roman"/>
                        </a:rPr>
                        <a:t>Lead action to promote healthy intrapersonal development in professional contexts.</a:t>
                      </a:r>
                      <a:endParaRPr lang="en-IE" sz="1900">
                        <a:latin typeface="Calibri"/>
                        <a:ea typeface="Calibri"/>
                        <a:cs typeface="Times New Roman"/>
                      </a:endParaRPr>
                    </a:p>
                    <a:p>
                      <a:pPr algn="just">
                        <a:lnSpc>
                          <a:spcPct val="106000"/>
                        </a:lnSpc>
                        <a:spcAft>
                          <a:spcPts val="0"/>
                        </a:spcAft>
                      </a:pPr>
                      <a:endParaRPr lang="en-IE" sz="1900" smtClean="0">
                        <a:latin typeface="Times New Roman"/>
                        <a:ea typeface="Calibri"/>
                        <a:cs typeface="Times New Roman"/>
                      </a:endParaRPr>
                    </a:p>
                    <a:p>
                      <a:pPr algn="just">
                        <a:lnSpc>
                          <a:spcPct val="106000"/>
                        </a:lnSpc>
                        <a:spcAft>
                          <a:spcPts val="0"/>
                        </a:spcAft>
                      </a:pPr>
                      <a:r>
                        <a:rPr lang="en-IE" sz="1900" smtClean="0">
                          <a:latin typeface="Times New Roman"/>
                          <a:ea typeface="Calibri"/>
                          <a:cs typeface="Times New Roman"/>
                        </a:rPr>
                        <a:t>Scrutinise </a:t>
                      </a:r>
                      <a:r>
                        <a:rPr lang="en-IE" sz="1900">
                          <a:latin typeface="Times New Roman"/>
                          <a:ea typeface="Calibri"/>
                          <a:cs typeface="Times New Roman"/>
                        </a:rPr>
                        <a:t>and reflect on social norms and lead action to change them.</a:t>
                      </a:r>
                      <a:endParaRPr lang="en-IE" sz="19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8313" y="908050"/>
            <a:ext cx="8229600" cy="1066800"/>
          </a:xfrm>
        </p:spPr>
        <p:txBody>
          <a:bodyPr/>
          <a:lstStyle/>
          <a:p>
            <a:pPr algn="ctr"/>
            <a:r>
              <a:rPr lang="en-IE" smtClean="0"/>
              <a:t>Potential benefits</a:t>
            </a:r>
          </a:p>
        </p:txBody>
      </p:sp>
      <p:sp>
        <p:nvSpPr>
          <p:cNvPr id="31747" name="Content Placeholder 2"/>
          <p:cNvSpPr>
            <a:spLocks noGrp="1"/>
          </p:cNvSpPr>
          <p:nvPr>
            <p:ph idx="1"/>
          </p:nvPr>
        </p:nvSpPr>
        <p:spPr>
          <a:xfrm>
            <a:off x="539750" y="2133600"/>
            <a:ext cx="8229600" cy="4324350"/>
          </a:xfrm>
        </p:spPr>
        <p:txBody>
          <a:bodyPr/>
          <a:lstStyle/>
          <a:p>
            <a:r>
              <a:rPr lang="en-IE" smtClean="0"/>
              <a:t>Stimulating debate regarding the promotion of social skills development.</a:t>
            </a:r>
          </a:p>
          <a:p>
            <a:endParaRPr lang="en-IE" smtClean="0"/>
          </a:p>
          <a:p>
            <a:r>
              <a:rPr lang="en-IE" smtClean="0"/>
              <a:t>Providing a foundation for further large-scale research to examine the practicalities of implementing social skills development on an international basis.</a:t>
            </a:r>
          </a:p>
          <a:p>
            <a:endParaRPr lang="en-IE" smtClean="0"/>
          </a:p>
          <a:p>
            <a:r>
              <a:rPr lang="en-IE" smtClean="0"/>
              <a:t>Positively impacting learning and attrition rates for students at all levels of academic attainment.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ctr" eaLnBrk="1" hangingPunct="1"/>
            <a:r>
              <a:rPr lang="en-IE" sz="3400" smtClean="0"/>
              <a:t>Questions?</a:t>
            </a:r>
          </a:p>
        </p:txBody>
      </p:sp>
      <p:pic>
        <p:nvPicPr>
          <p:cNvPr id="32771" name="Picture 5" descr="https://encrypted-tbn1.gstatic.com/images?q=tbn:ANd9GcQH8zYpTDO4ytbUIXGjwFDvysxg88BR43ns78Onh94t7OgIQWYj4A"/>
          <p:cNvPicPr>
            <a:picLocks noGrp="1" noChangeAspect="1" noChangeArrowheads="1"/>
          </p:cNvPicPr>
          <p:nvPr>
            <p:ph idx="1"/>
          </p:nvPr>
        </p:nvPicPr>
        <p:blipFill>
          <a:blip r:embed="rId2" cstate="print"/>
          <a:srcRect/>
          <a:stretch>
            <a:fillRect/>
          </a:stretch>
        </p:blipFill>
        <p:spPr>
          <a:xfrm>
            <a:off x="1476375" y="2349500"/>
            <a:ext cx="6191250" cy="3816350"/>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IE" smtClean="0"/>
              <a:t>Emotional intelligence</a:t>
            </a:r>
          </a:p>
        </p:txBody>
      </p:sp>
      <p:sp>
        <p:nvSpPr>
          <p:cNvPr id="6147" name="Content Placeholder 2"/>
          <p:cNvSpPr>
            <a:spLocks noGrp="1"/>
          </p:cNvSpPr>
          <p:nvPr>
            <p:ph idx="1"/>
          </p:nvPr>
        </p:nvSpPr>
        <p:spPr>
          <a:xfrm>
            <a:off x="611188" y="2349500"/>
            <a:ext cx="8305800" cy="3724275"/>
          </a:xfrm>
        </p:spPr>
        <p:txBody>
          <a:bodyPr/>
          <a:lstStyle/>
          <a:p>
            <a:pPr eaLnBrk="1" hangingPunct="1">
              <a:buFont typeface="Arial" charset="0"/>
              <a:buNone/>
              <a:defRPr/>
            </a:pPr>
            <a:r>
              <a:rPr lang="en-IE" sz="2400" i="1" smtClean="0">
                <a:solidFill>
                  <a:schemeClr val="accent2">
                    <a:lumMod val="75000"/>
                  </a:schemeClr>
                </a:solidFill>
              </a:rPr>
              <a:t>’Broadly speaking emotional intelligence addresses </a:t>
            </a:r>
          </a:p>
          <a:p>
            <a:pPr eaLnBrk="1" hangingPunct="1">
              <a:buFont typeface="Arial" charset="0"/>
              <a:buNone/>
              <a:defRPr/>
            </a:pPr>
            <a:r>
              <a:rPr lang="en-IE" sz="2400" i="1" smtClean="0">
                <a:solidFill>
                  <a:schemeClr val="accent2">
                    <a:lumMod val="75000"/>
                  </a:schemeClr>
                </a:solidFill>
              </a:rPr>
              <a:t>the emotional, personal, social and survival dimensions </a:t>
            </a:r>
          </a:p>
          <a:p>
            <a:pPr eaLnBrk="1" hangingPunct="1">
              <a:buFont typeface="Arial" charset="0"/>
              <a:buNone/>
              <a:defRPr/>
            </a:pPr>
            <a:r>
              <a:rPr lang="en-IE" sz="2400" i="1" smtClean="0">
                <a:solidFill>
                  <a:schemeClr val="accent2">
                    <a:lumMod val="75000"/>
                  </a:schemeClr>
                </a:solidFill>
              </a:rPr>
              <a:t>of intelligence, what are often more important for daily </a:t>
            </a:r>
          </a:p>
          <a:p>
            <a:pPr eaLnBrk="1" hangingPunct="1">
              <a:buFont typeface="Arial" charset="0"/>
              <a:buNone/>
              <a:defRPr/>
            </a:pPr>
            <a:r>
              <a:rPr lang="en-IE" sz="2400" i="1" smtClean="0">
                <a:solidFill>
                  <a:schemeClr val="accent2">
                    <a:lumMod val="75000"/>
                  </a:schemeClr>
                </a:solidFill>
              </a:rPr>
              <a:t>functioning than the more traditional cognitive aspects </a:t>
            </a:r>
          </a:p>
          <a:p>
            <a:pPr eaLnBrk="1" hangingPunct="1">
              <a:buFont typeface="Arial" charset="0"/>
              <a:buNone/>
              <a:defRPr/>
            </a:pPr>
            <a:r>
              <a:rPr lang="en-IE" sz="2400" i="1" smtClean="0">
                <a:solidFill>
                  <a:schemeClr val="accent2">
                    <a:lumMod val="75000"/>
                  </a:schemeClr>
                </a:solidFill>
              </a:rPr>
              <a:t>of intelligence</a:t>
            </a:r>
            <a:r>
              <a:rPr lang="en-IE" sz="2400" smtClean="0">
                <a:solidFill>
                  <a:schemeClr val="accent2">
                    <a:lumMod val="75000"/>
                  </a:schemeClr>
                </a:solidFill>
              </a:rPr>
              <a:t>.’</a:t>
            </a:r>
          </a:p>
          <a:p>
            <a:pPr eaLnBrk="1" hangingPunct="1">
              <a:buFont typeface="Arial" charset="0"/>
              <a:buNone/>
              <a:defRPr/>
            </a:pPr>
            <a:endParaRPr lang="en-IE" sz="2400" smtClean="0">
              <a:solidFill>
                <a:schemeClr val="accent2">
                  <a:lumMod val="75000"/>
                </a:schemeClr>
              </a:solidFill>
            </a:endParaRPr>
          </a:p>
          <a:p>
            <a:pPr eaLnBrk="1" hangingPunct="1">
              <a:buFont typeface="Arial" charset="0"/>
              <a:buNone/>
              <a:defRPr/>
            </a:pPr>
            <a:r>
              <a:rPr lang="en-IE" sz="2400" i="1" smtClean="0">
                <a:solidFill>
                  <a:schemeClr val="accent2">
                    <a:lumMod val="75000"/>
                  </a:schemeClr>
                </a:solidFill>
              </a:rPr>
              <a:t>‘In a way, to measure EI, is to measure one’s </a:t>
            </a:r>
          </a:p>
          <a:p>
            <a:pPr eaLnBrk="1" hangingPunct="1">
              <a:buFont typeface="Arial" charset="0"/>
              <a:buNone/>
              <a:defRPr/>
            </a:pPr>
            <a:r>
              <a:rPr lang="en-IE" sz="2400" i="1" smtClean="0">
                <a:solidFill>
                  <a:schemeClr val="accent2">
                    <a:lumMod val="75000"/>
                  </a:schemeClr>
                </a:solidFill>
              </a:rPr>
              <a:t>“Common Sense” and ability to get along in the world.’</a:t>
            </a:r>
          </a:p>
          <a:p>
            <a:pPr eaLnBrk="1" hangingPunct="1">
              <a:buFont typeface="Arial" charset="0"/>
              <a:buNone/>
              <a:defRPr/>
            </a:pPr>
            <a:r>
              <a:rPr lang="en-IE" sz="2400" smtClean="0"/>
              <a:t>(Bar-on 2002)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IE" sz="3700" smtClean="0"/>
              <a:t>Emotional intelligence and education</a:t>
            </a:r>
          </a:p>
        </p:txBody>
      </p:sp>
      <p:sp>
        <p:nvSpPr>
          <p:cNvPr id="7171" name="Content Placeholder 2"/>
          <p:cNvSpPr>
            <a:spLocks noGrp="1"/>
          </p:cNvSpPr>
          <p:nvPr>
            <p:ph idx="1"/>
          </p:nvPr>
        </p:nvSpPr>
        <p:spPr>
          <a:xfrm>
            <a:off x="250825" y="2249488"/>
            <a:ext cx="8713788" cy="4324350"/>
          </a:xfrm>
        </p:spPr>
        <p:txBody>
          <a:bodyPr/>
          <a:lstStyle/>
          <a:p>
            <a:pPr>
              <a:buFont typeface="Georgia" pitchFamily="18" charset="0"/>
              <a:buNone/>
            </a:pPr>
            <a:r>
              <a:rPr lang="en-IE" smtClean="0"/>
              <a:t>A wealth of studies have confirmed a strong positive </a:t>
            </a:r>
          </a:p>
          <a:p>
            <a:pPr>
              <a:buFont typeface="Georgia" pitchFamily="18" charset="0"/>
              <a:buNone/>
            </a:pPr>
            <a:r>
              <a:rPr lang="en-IE" smtClean="0"/>
              <a:t>correlation between increased levels of emotional </a:t>
            </a:r>
          </a:p>
          <a:p>
            <a:pPr>
              <a:buFont typeface="Georgia" pitchFamily="18" charset="0"/>
              <a:buNone/>
            </a:pPr>
            <a:r>
              <a:rPr lang="en-IE" smtClean="0"/>
              <a:t>intelligence and academic attainment (e.g. Low &amp; </a:t>
            </a:r>
          </a:p>
          <a:p>
            <a:pPr>
              <a:buFont typeface="Georgia" pitchFamily="18" charset="0"/>
              <a:buNone/>
            </a:pPr>
            <a:r>
              <a:rPr lang="en-IE" smtClean="0"/>
              <a:t>Nelson, 2004; Duckworth and Seligman, 2005)</a:t>
            </a:r>
          </a:p>
          <a:p>
            <a:pPr>
              <a:buFont typeface="Georgia" pitchFamily="18" charset="0"/>
              <a:buNone/>
            </a:pPr>
            <a:endParaRPr lang="en-IE" smtClean="0"/>
          </a:p>
          <a:p>
            <a:pPr>
              <a:buFont typeface="Georgia" pitchFamily="18" charset="0"/>
              <a:buNone/>
            </a:pPr>
            <a:r>
              <a:rPr lang="en-IE" smtClean="0"/>
              <a:t>Previous research has also shown that students with </a:t>
            </a:r>
          </a:p>
          <a:p>
            <a:pPr>
              <a:buFont typeface="Georgia" pitchFamily="18" charset="0"/>
              <a:buNone/>
            </a:pPr>
            <a:r>
              <a:rPr lang="en-IE" smtClean="0"/>
              <a:t>higher levels of emotional intelligence are less likely </a:t>
            </a:r>
          </a:p>
          <a:p>
            <a:pPr>
              <a:buFont typeface="Georgia" pitchFamily="18" charset="0"/>
              <a:buNone/>
            </a:pPr>
            <a:r>
              <a:rPr lang="en-IE" smtClean="0"/>
              <a:t>to drop out of Third Level Education (Parker, Hogan, </a:t>
            </a:r>
          </a:p>
          <a:p>
            <a:pPr>
              <a:buFont typeface="Georgia" pitchFamily="18" charset="0"/>
              <a:buNone/>
            </a:pPr>
            <a:r>
              <a:rPr lang="en-IE" smtClean="0"/>
              <a:t>Eastabrook, Oke and Wood, 2006; Kingston, 2008).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8313" y="1052513"/>
            <a:ext cx="8229600" cy="1066800"/>
          </a:xfrm>
        </p:spPr>
        <p:txBody>
          <a:bodyPr/>
          <a:lstStyle/>
          <a:p>
            <a:r>
              <a:rPr lang="en-IE" sz="3400" smtClean="0"/>
              <a:t>Can emotional intelligence be improved?</a:t>
            </a:r>
          </a:p>
        </p:txBody>
      </p:sp>
      <p:sp>
        <p:nvSpPr>
          <p:cNvPr id="8195" name="Content Placeholder 2"/>
          <p:cNvSpPr>
            <a:spLocks noGrp="1"/>
          </p:cNvSpPr>
          <p:nvPr>
            <p:ph idx="1"/>
          </p:nvPr>
        </p:nvSpPr>
        <p:spPr>
          <a:xfrm>
            <a:off x="179388" y="2060575"/>
            <a:ext cx="8785225" cy="4324350"/>
          </a:xfrm>
        </p:spPr>
        <p:txBody>
          <a:bodyPr/>
          <a:lstStyle/>
          <a:p>
            <a:pPr>
              <a:buFont typeface="Georgia" pitchFamily="18" charset="0"/>
              <a:buNone/>
              <a:defRPr/>
            </a:pPr>
            <a:r>
              <a:rPr lang="en-IE" smtClean="0"/>
              <a:t>Research findings suggest that;</a:t>
            </a:r>
          </a:p>
          <a:p>
            <a:pPr>
              <a:buFont typeface="Georgia" pitchFamily="18" charset="0"/>
              <a:buNone/>
              <a:defRPr/>
            </a:pPr>
            <a:endParaRPr lang="en-IE" sz="1000" smtClean="0"/>
          </a:p>
          <a:p>
            <a:pPr>
              <a:buFont typeface="Georgia" pitchFamily="18" charset="0"/>
              <a:buNone/>
              <a:defRPr/>
            </a:pPr>
            <a:r>
              <a:rPr lang="en-IE" smtClean="0"/>
              <a:t>1. </a:t>
            </a:r>
            <a:r>
              <a:rPr lang="en-IE" smtClean="0">
                <a:solidFill>
                  <a:schemeClr val="accent2">
                    <a:lumMod val="75000"/>
                  </a:schemeClr>
                </a:solidFill>
              </a:rPr>
              <a:t>emotional intelligence can be improved through the </a:t>
            </a:r>
          </a:p>
          <a:p>
            <a:pPr>
              <a:buFont typeface="Georgia" pitchFamily="18" charset="0"/>
              <a:buNone/>
              <a:defRPr/>
            </a:pPr>
            <a:r>
              <a:rPr lang="en-IE" smtClean="0">
                <a:solidFill>
                  <a:schemeClr val="accent2">
                    <a:lumMod val="75000"/>
                  </a:schemeClr>
                </a:solidFill>
              </a:rPr>
              <a:t>    provision of coaching or classroom-based activities</a:t>
            </a:r>
          </a:p>
          <a:p>
            <a:pPr>
              <a:buFont typeface="Georgia" pitchFamily="18" charset="0"/>
              <a:buNone/>
              <a:defRPr/>
            </a:pPr>
            <a:endParaRPr lang="en-IE" sz="1000" smtClean="0"/>
          </a:p>
          <a:p>
            <a:pPr>
              <a:buFont typeface="Georgia" pitchFamily="18" charset="0"/>
              <a:buNone/>
              <a:defRPr/>
            </a:pPr>
            <a:r>
              <a:rPr lang="en-IE" smtClean="0"/>
              <a:t>					 and </a:t>
            </a:r>
          </a:p>
          <a:p>
            <a:pPr>
              <a:buFont typeface="Georgia" pitchFamily="18" charset="0"/>
              <a:buNone/>
              <a:defRPr/>
            </a:pPr>
            <a:endParaRPr lang="en-IE" sz="1000" smtClean="0"/>
          </a:p>
          <a:p>
            <a:pPr>
              <a:buFont typeface="Georgia" pitchFamily="18" charset="0"/>
              <a:buNone/>
              <a:defRPr/>
            </a:pPr>
            <a:r>
              <a:rPr lang="en-IE" smtClean="0"/>
              <a:t>2. </a:t>
            </a:r>
            <a:r>
              <a:rPr lang="en-IE" smtClean="0">
                <a:solidFill>
                  <a:schemeClr val="accent2">
                    <a:lumMod val="75000"/>
                  </a:schemeClr>
                </a:solidFill>
              </a:rPr>
              <a:t>that the promotion of emotional competencies can </a:t>
            </a:r>
          </a:p>
          <a:p>
            <a:pPr>
              <a:buFont typeface="Georgia" pitchFamily="18" charset="0"/>
              <a:buNone/>
              <a:defRPr/>
            </a:pPr>
            <a:r>
              <a:rPr lang="en-IE" smtClean="0">
                <a:solidFill>
                  <a:schemeClr val="accent2">
                    <a:lumMod val="75000"/>
                  </a:schemeClr>
                </a:solidFill>
              </a:rPr>
              <a:t>    lead to enhanced academic attainment at all levels  </a:t>
            </a:r>
          </a:p>
          <a:p>
            <a:pPr>
              <a:buFont typeface="Georgia" pitchFamily="18" charset="0"/>
              <a:buNone/>
              <a:defRPr/>
            </a:pPr>
            <a:r>
              <a:rPr lang="en-IE" smtClean="0">
                <a:solidFill>
                  <a:schemeClr val="accent2">
                    <a:lumMod val="75000"/>
                  </a:schemeClr>
                </a:solidFill>
              </a:rPr>
              <a:t>    of education (e.g. Durlak and Weissberg 2005;</a:t>
            </a:r>
          </a:p>
          <a:p>
            <a:pPr>
              <a:buFont typeface="Georgia" pitchFamily="18" charset="0"/>
              <a:buNone/>
              <a:defRPr/>
            </a:pPr>
            <a:r>
              <a:rPr lang="en-IE" smtClean="0">
                <a:solidFill>
                  <a:schemeClr val="accent2">
                    <a:lumMod val="75000"/>
                  </a:schemeClr>
                </a:solidFill>
              </a:rPr>
              <a:t>    Boyatzis and Saatcioglu 2008).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908050"/>
            <a:ext cx="8229600" cy="1066800"/>
          </a:xfrm>
        </p:spPr>
        <p:txBody>
          <a:bodyPr/>
          <a:lstStyle/>
          <a:p>
            <a:r>
              <a:rPr lang="en-IE" sz="3000" smtClean="0"/>
              <a:t>The European Qualifications Framework (EQF)</a:t>
            </a:r>
          </a:p>
        </p:txBody>
      </p:sp>
      <p:sp>
        <p:nvSpPr>
          <p:cNvPr id="9219" name="Content Placeholder 2"/>
          <p:cNvSpPr>
            <a:spLocks noGrp="1"/>
          </p:cNvSpPr>
          <p:nvPr>
            <p:ph idx="1"/>
          </p:nvPr>
        </p:nvSpPr>
        <p:spPr>
          <a:xfrm>
            <a:off x="179388" y="1844675"/>
            <a:ext cx="8785225" cy="4324350"/>
          </a:xfrm>
        </p:spPr>
        <p:txBody>
          <a:bodyPr/>
          <a:lstStyle/>
          <a:p>
            <a:pPr>
              <a:buFont typeface="Georgia" pitchFamily="18" charset="0"/>
              <a:buNone/>
            </a:pPr>
            <a:r>
              <a:rPr lang="en-IE" sz="2700" smtClean="0"/>
              <a:t>Although each individual member country of the </a:t>
            </a:r>
          </a:p>
          <a:p>
            <a:pPr>
              <a:buFont typeface="Georgia" pitchFamily="18" charset="0"/>
              <a:buNone/>
            </a:pPr>
            <a:r>
              <a:rPr lang="en-IE" sz="2700" smtClean="0"/>
              <a:t>European Union has developed its own national </a:t>
            </a:r>
          </a:p>
          <a:p>
            <a:pPr>
              <a:buFont typeface="Georgia" pitchFamily="18" charset="0"/>
              <a:buNone/>
            </a:pPr>
            <a:r>
              <a:rPr lang="en-IE" sz="2700" smtClean="0"/>
              <a:t>framework of educational qualifications, there is also </a:t>
            </a:r>
          </a:p>
          <a:p>
            <a:pPr>
              <a:buFont typeface="Georgia" pitchFamily="18" charset="0"/>
              <a:buNone/>
            </a:pPr>
            <a:r>
              <a:rPr lang="en-IE" sz="2700" smtClean="0"/>
              <a:t>an overarching framework that has been developed for </a:t>
            </a:r>
          </a:p>
          <a:p>
            <a:pPr>
              <a:buFont typeface="Georgia" pitchFamily="18" charset="0"/>
              <a:buNone/>
            </a:pPr>
            <a:r>
              <a:rPr lang="en-IE" sz="2700" smtClean="0"/>
              <a:t>use throughout the EU. </a:t>
            </a:r>
          </a:p>
          <a:p>
            <a:pPr>
              <a:buFont typeface="Georgia" pitchFamily="18" charset="0"/>
              <a:buNone/>
            </a:pPr>
            <a:endParaRPr lang="en-IE" sz="2700" smtClean="0"/>
          </a:p>
          <a:p>
            <a:pPr>
              <a:buFont typeface="Georgia" pitchFamily="18" charset="0"/>
              <a:buNone/>
            </a:pPr>
            <a:r>
              <a:rPr lang="en-IE" sz="2700" smtClean="0"/>
              <a:t>The EQF lists the principal learning outcomes that </a:t>
            </a:r>
          </a:p>
          <a:p>
            <a:pPr>
              <a:buFont typeface="Georgia" pitchFamily="18" charset="0"/>
              <a:buNone/>
            </a:pPr>
            <a:r>
              <a:rPr lang="en-IE" sz="2700" smtClean="0"/>
              <a:t>should be achieved by graduates at each stage of their </a:t>
            </a:r>
          </a:p>
          <a:p>
            <a:pPr>
              <a:buFont typeface="Georgia" pitchFamily="18" charset="0"/>
              <a:buNone/>
            </a:pPr>
            <a:r>
              <a:rPr lang="en-IE" sz="2700" smtClean="0"/>
              <a:t>educational attainment.  Notably, no explicit reference </a:t>
            </a:r>
          </a:p>
          <a:p>
            <a:pPr>
              <a:buFont typeface="Georgia" pitchFamily="18" charset="0"/>
              <a:buNone/>
            </a:pPr>
            <a:r>
              <a:rPr lang="en-IE" sz="2700" smtClean="0"/>
              <a:t>is made in these descriptors to the development of </a:t>
            </a:r>
          </a:p>
          <a:p>
            <a:pPr>
              <a:buFont typeface="Georgia" pitchFamily="18" charset="0"/>
              <a:buNone/>
            </a:pPr>
            <a:r>
              <a:rPr lang="en-IE" sz="2700" smtClean="0"/>
              <a:t>emotional competencies. </a:t>
            </a:r>
          </a:p>
          <a:p>
            <a:pPr>
              <a:buFont typeface="Georgia" pitchFamily="18" charset="0"/>
              <a:buNone/>
            </a:pPr>
            <a:endParaRPr lang="en-IE"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IE" smtClean="0"/>
              <a:t>Non-participation</a:t>
            </a:r>
          </a:p>
        </p:txBody>
      </p:sp>
      <p:sp>
        <p:nvSpPr>
          <p:cNvPr id="10243" name="Content Placeholder 2"/>
          <p:cNvSpPr>
            <a:spLocks noGrp="1"/>
          </p:cNvSpPr>
          <p:nvPr>
            <p:ph idx="1"/>
          </p:nvPr>
        </p:nvSpPr>
        <p:spPr/>
        <p:txBody>
          <a:bodyPr/>
          <a:lstStyle/>
          <a:p>
            <a:pPr>
              <a:buFont typeface="Georgia" pitchFamily="18" charset="0"/>
              <a:buNone/>
            </a:pPr>
            <a:r>
              <a:rPr lang="en-IE" smtClean="0"/>
              <a:t>Although social skills development has been </a:t>
            </a:r>
          </a:p>
          <a:p>
            <a:pPr>
              <a:buFont typeface="Georgia" pitchFamily="18" charset="0"/>
              <a:buNone/>
            </a:pPr>
            <a:r>
              <a:rPr lang="en-IE" smtClean="0"/>
              <a:t>demonstrated to positively impact academic </a:t>
            </a:r>
          </a:p>
          <a:p>
            <a:pPr>
              <a:buFont typeface="Georgia" pitchFamily="18" charset="0"/>
              <a:buNone/>
            </a:pPr>
            <a:r>
              <a:rPr lang="en-IE" smtClean="0"/>
              <a:t>attainment, coaching and mentoring programmes </a:t>
            </a:r>
          </a:p>
          <a:p>
            <a:pPr>
              <a:buFont typeface="Georgia" pitchFamily="18" charset="0"/>
              <a:buNone/>
            </a:pPr>
            <a:r>
              <a:rPr lang="en-IE" smtClean="0"/>
              <a:t>are only of benefit to students who choose to avail </a:t>
            </a:r>
          </a:p>
          <a:p>
            <a:pPr>
              <a:buFont typeface="Georgia" pitchFamily="18" charset="0"/>
              <a:buNone/>
            </a:pPr>
            <a:r>
              <a:rPr lang="en-IE" smtClean="0"/>
              <a:t>of them.</a:t>
            </a:r>
          </a:p>
          <a:p>
            <a:pPr>
              <a:buFont typeface="Georgia" pitchFamily="18" charset="0"/>
              <a:buNone/>
            </a:pPr>
            <a:endParaRPr lang="en-IE" smtClean="0"/>
          </a:p>
          <a:p>
            <a:pPr>
              <a:buFont typeface="Georgia" pitchFamily="18" charset="0"/>
              <a:buNone/>
            </a:pPr>
            <a:r>
              <a:rPr lang="en-IE" smtClean="0"/>
              <a:t>Until recently, no research had been conducted to </a:t>
            </a:r>
          </a:p>
          <a:p>
            <a:pPr>
              <a:buFont typeface="Georgia" pitchFamily="18" charset="0"/>
              <a:buNone/>
            </a:pPr>
            <a:r>
              <a:rPr lang="en-IE" smtClean="0"/>
              <a:t>ascertain the reasons why students may opt </a:t>
            </a:r>
          </a:p>
          <a:p>
            <a:pPr>
              <a:buFont typeface="Georgia" pitchFamily="18" charset="0"/>
              <a:buNone/>
            </a:pPr>
            <a:r>
              <a:rPr lang="en-IE" smtClean="0"/>
              <a:t>not to avail of social skills coaching.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5288" y="765175"/>
            <a:ext cx="8229600" cy="1066800"/>
          </a:xfrm>
        </p:spPr>
        <p:txBody>
          <a:bodyPr/>
          <a:lstStyle/>
          <a:p>
            <a:r>
              <a:rPr lang="en-IE" sz="3500" smtClean="0"/>
              <a:t>Summary of previous research findings…</a:t>
            </a:r>
          </a:p>
        </p:txBody>
      </p:sp>
      <p:sp>
        <p:nvSpPr>
          <p:cNvPr id="11267" name="Content Placeholder 2"/>
          <p:cNvSpPr>
            <a:spLocks noGrp="1"/>
          </p:cNvSpPr>
          <p:nvPr>
            <p:ph idx="1"/>
          </p:nvPr>
        </p:nvSpPr>
        <p:spPr>
          <a:xfrm>
            <a:off x="250825" y="1916113"/>
            <a:ext cx="8713788" cy="4324350"/>
          </a:xfrm>
        </p:spPr>
        <p:txBody>
          <a:bodyPr/>
          <a:lstStyle/>
          <a:p>
            <a:pPr>
              <a:buFont typeface="Georgia" pitchFamily="18" charset="0"/>
              <a:buNone/>
              <a:defRPr/>
            </a:pPr>
            <a:r>
              <a:rPr lang="en-IE" sz="2400" smtClean="0">
                <a:solidFill>
                  <a:schemeClr val="accent2">
                    <a:lumMod val="75000"/>
                  </a:schemeClr>
                </a:solidFill>
              </a:rPr>
              <a:t>Increased levels of emotional and social skills are positively </a:t>
            </a:r>
          </a:p>
          <a:p>
            <a:pPr>
              <a:buFont typeface="Georgia" pitchFamily="18" charset="0"/>
              <a:buNone/>
              <a:defRPr/>
            </a:pPr>
            <a:r>
              <a:rPr lang="en-IE" sz="2400" smtClean="0">
                <a:solidFill>
                  <a:schemeClr val="accent2">
                    <a:lumMod val="75000"/>
                  </a:schemeClr>
                </a:solidFill>
              </a:rPr>
              <a:t>correlated with educational attainment.</a:t>
            </a:r>
          </a:p>
          <a:p>
            <a:pPr>
              <a:buFont typeface="Georgia" pitchFamily="18" charset="0"/>
              <a:buNone/>
              <a:defRPr/>
            </a:pPr>
            <a:endParaRPr lang="en-IE" sz="1400" smtClean="0">
              <a:solidFill>
                <a:schemeClr val="accent2">
                  <a:lumMod val="75000"/>
                </a:schemeClr>
              </a:solidFill>
            </a:endParaRPr>
          </a:p>
          <a:p>
            <a:pPr>
              <a:buFont typeface="Georgia" pitchFamily="18" charset="0"/>
              <a:buNone/>
              <a:defRPr/>
            </a:pPr>
            <a:r>
              <a:rPr lang="en-IE" sz="2400" smtClean="0">
                <a:solidFill>
                  <a:schemeClr val="accent2">
                    <a:lumMod val="75000"/>
                  </a:schemeClr>
                </a:solidFill>
              </a:rPr>
              <a:t>Emotional skills can be improved through coaching and </a:t>
            </a:r>
          </a:p>
          <a:p>
            <a:pPr>
              <a:buFont typeface="Georgia" pitchFamily="18" charset="0"/>
              <a:buNone/>
              <a:defRPr/>
            </a:pPr>
            <a:r>
              <a:rPr lang="en-IE" sz="2400" smtClean="0">
                <a:solidFill>
                  <a:schemeClr val="accent2">
                    <a:lumMod val="75000"/>
                  </a:schemeClr>
                </a:solidFill>
              </a:rPr>
              <a:t>classroom based activities. </a:t>
            </a:r>
          </a:p>
          <a:p>
            <a:pPr>
              <a:buFont typeface="Georgia" pitchFamily="18" charset="0"/>
              <a:buNone/>
              <a:defRPr/>
            </a:pPr>
            <a:endParaRPr lang="en-IE" sz="1400" smtClean="0"/>
          </a:p>
          <a:p>
            <a:pPr>
              <a:buFont typeface="Georgia" pitchFamily="18" charset="0"/>
              <a:buNone/>
              <a:defRPr/>
            </a:pPr>
            <a:r>
              <a:rPr lang="en-IE" sz="2400" smtClean="0"/>
              <a:t>				</a:t>
            </a:r>
            <a:r>
              <a:rPr lang="en-IE" sz="2400" b="1" smtClean="0"/>
              <a:t>However</a:t>
            </a:r>
          </a:p>
          <a:p>
            <a:pPr>
              <a:buFont typeface="Georgia" pitchFamily="18" charset="0"/>
              <a:buNone/>
              <a:defRPr/>
            </a:pPr>
            <a:endParaRPr lang="en-IE" sz="1400" smtClean="0"/>
          </a:p>
          <a:p>
            <a:pPr>
              <a:buFont typeface="Georgia" pitchFamily="18" charset="0"/>
              <a:buNone/>
              <a:defRPr/>
            </a:pPr>
            <a:r>
              <a:rPr lang="en-IE" sz="2400" smtClean="0">
                <a:solidFill>
                  <a:schemeClr val="accent2">
                    <a:lumMod val="75000"/>
                  </a:schemeClr>
                </a:solidFill>
              </a:rPr>
              <a:t>No explicit reference is made in the EQF to the development </a:t>
            </a:r>
          </a:p>
          <a:p>
            <a:pPr>
              <a:buFont typeface="Georgia" pitchFamily="18" charset="0"/>
              <a:buNone/>
              <a:defRPr/>
            </a:pPr>
            <a:r>
              <a:rPr lang="en-IE" sz="2400" smtClean="0">
                <a:solidFill>
                  <a:schemeClr val="accent2">
                    <a:lumMod val="75000"/>
                  </a:schemeClr>
                </a:solidFill>
              </a:rPr>
              <a:t>of social and emotional skills.</a:t>
            </a:r>
          </a:p>
          <a:p>
            <a:pPr>
              <a:buFont typeface="Georgia" pitchFamily="18" charset="0"/>
              <a:buNone/>
              <a:defRPr/>
            </a:pPr>
            <a:endParaRPr lang="en-IE" sz="1400" smtClean="0">
              <a:solidFill>
                <a:schemeClr val="accent2">
                  <a:lumMod val="75000"/>
                </a:schemeClr>
              </a:solidFill>
            </a:endParaRPr>
          </a:p>
          <a:p>
            <a:pPr>
              <a:buFont typeface="Georgia" pitchFamily="18" charset="0"/>
              <a:buNone/>
              <a:defRPr/>
            </a:pPr>
            <a:r>
              <a:rPr lang="en-IE" sz="2400" smtClean="0">
                <a:solidFill>
                  <a:schemeClr val="accent2">
                    <a:lumMod val="75000"/>
                  </a:schemeClr>
                </a:solidFill>
              </a:rPr>
              <a:t>Until recently, it was not known why some Third Level </a:t>
            </a:r>
          </a:p>
          <a:p>
            <a:pPr>
              <a:buFont typeface="Georgia" pitchFamily="18" charset="0"/>
              <a:buNone/>
              <a:defRPr/>
            </a:pPr>
            <a:r>
              <a:rPr lang="en-IE" sz="2400" smtClean="0">
                <a:solidFill>
                  <a:schemeClr val="accent2">
                    <a:lumMod val="75000"/>
                  </a:schemeClr>
                </a:solidFill>
              </a:rPr>
              <a:t>students may choose not to avail of social skills coaching</a:t>
            </a:r>
            <a:r>
              <a:rPr lang="en-IE" sz="2400" smtClean="0">
                <a:solidFill>
                  <a:srgbClr val="00B050"/>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IE" smtClean="0"/>
              <a:t>My research - overview</a:t>
            </a:r>
          </a:p>
        </p:txBody>
      </p:sp>
      <p:sp>
        <p:nvSpPr>
          <p:cNvPr id="12291" name="Content Placeholder 2"/>
          <p:cNvSpPr>
            <a:spLocks noGrp="1"/>
          </p:cNvSpPr>
          <p:nvPr>
            <p:ph idx="1"/>
          </p:nvPr>
        </p:nvSpPr>
        <p:spPr/>
        <p:txBody>
          <a:bodyPr/>
          <a:lstStyle/>
          <a:p>
            <a:pPr eaLnBrk="1" hangingPunct="1">
              <a:buFont typeface="Georgia" pitchFamily="18" charset="0"/>
              <a:buNone/>
            </a:pPr>
            <a:r>
              <a:rPr lang="en-IE" smtClean="0"/>
              <a:t>Research conducted with a sample of first year </a:t>
            </a:r>
          </a:p>
          <a:p>
            <a:pPr eaLnBrk="1" hangingPunct="1">
              <a:buFont typeface="Georgia" pitchFamily="18" charset="0"/>
              <a:buNone/>
            </a:pPr>
            <a:r>
              <a:rPr lang="en-IE" smtClean="0"/>
              <a:t>entrants (n=304) to an Irish technical college </a:t>
            </a:r>
          </a:p>
          <a:p>
            <a:pPr eaLnBrk="1" hangingPunct="1">
              <a:buFont typeface="Georgia" pitchFamily="18" charset="0"/>
              <a:buNone/>
            </a:pPr>
            <a:r>
              <a:rPr lang="en-IE" smtClean="0"/>
              <a:t>based in Dublin.</a:t>
            </a:r>
          </a:p>
          <a:p>
            <a:pPr eaLnBrk="1" hangingPunct="1">
              <a:buFont typeface="Georgia" pitchFamily="18" charset="0"/>
              <a:buNone/>
            </a:pPr>
            <a:endParaRPr lang="en-IE" smtClean="0"/>
          </a:p>
          <a:p>
            <a:pPr eaLnBrk="1" hangingPunct="1">
              <a:buFont typeface="Georgia" pitchFamily="18" charset="0"/>
              <a:buNone/>
            </a:pPr>
            <a:r>
              <a:rPr lang="en-IE" smtClean="0"/>
              <a:t>A mixed methods research design involving </a:t>
            </a:r>
          </a:p>
          <a:p>
            <a:pPr eaLnBrk="1" hangingPunct="1">
              <a:buFont typeface="Georgia" pitchFamily="18" charset="0"/>
              <a:buNone/>
            </a:pPr>
            <a:r>
              <a:rPr lang="en-IE" smtClean="0"/>
              <a:t>both quantitative and qualitative elements.</a:t>
            </a:r>
          </a:p>
          <a:p>
            <a:pPr eaLnBrk="1" hangingPunct="1">
              <a:buFont typeface="Georgia" pitchFamily="18" charset="0"/>
              <a:buNone/>
            </a:pPr>
            <a:endParaRPr lang="en-IE" smtClean="0"/>
          </a:p>
          <a:p>
            <a:pPr eaLnBrk="1" hangingPunct="1">
              <a:buFont typeface="Georgia" pitchFamily="18" charset="0"/>
              <a:buNone/>
            </a:pPr>
            <a:r>
              <a:rPr lang="en-IE" smtClean="0"/>
              <a:t>Test employed was the Bar-On EQ-i.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2919</TotalTime>
  <Words>2038</Words>
  <Application>Microsoft Office PowerPoint</Application>
  <PresentationFormat>On-screen Show (4:3)</PresentationFormat>
  <Paragraphs>301</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Trebuchet MS</vt:lpstr>
      <vt:lpstr>Georgia</vt:lpstr>
      <vt:lpstr>Wingdings 2</vt:lpstr>
      <vt:lpstr>Calibri</vt:lpstr>
      <vt:lpstr>Wingdings</vt:lpstr>
      <vt:lpstr>Times New Roman</vt:lpstr>
      <vt:lpstr>Urban</vt:lpstr>
      <vt:lpstr>Slide 1</vt:lpstr>
      <vt:lpstr>Defining intelligence</vt:lpstr>
      <vt:lpstr>Emotional intelligence</vt:lpstr>
      <vt:lpstr>Emotional intelligence and education</vt:lpstr>
      <vt:lpstr>Can emotional intelligence be improved?</vt:lpstr>
      <vt:lpstr>The European Qualifications Framework (EQF)</vt:lpstr>
      <vt:lpstr>Non-participation</vt:lpstr>
      <vt:lpstr>Summary of previous research findings…</vt:lpstr>
      <vt:lpstr>My research - overview</vt:lpstr>
      <vt:lpstr>Quantitative element</vt:lpstr>
      <vt:lpstr>Principal quantitative findings</vt:lpstr>
      <vt:lpstr>Issues</vt:lpstr>
      <vt:lpstr>Qualitative element</vt:lpstr>
      <vt:lpstr>Methodology (Qualitative)</vt:lpstr>
      <vt:lpstr>Slide 15</vt:lpstr>
      <vt:lpstr>Theme one: Students understanding of EI</vt:lpstr>
      <vt:lpstr>Theme two: The perceived value of developing EI</vt:lpstr>
      <vt:lpstr>Theme three: Reasons for non-engagement</vt:lpstr>
      <vt:lpstr>Theme four: The best means of introducing EI into the third-level curriculum</vt:lpstr>
      <vt:lpstr> Theme five:  The factors which participants believe impact their ability to learn </vt:lpstr>
      <vt:lpstr>In summary…..</vt:lpstr>
      <vt:lpstr>Slide 22</vt:lpstr>
      <vt:lpstr>The European Qualifications Framework</vt:lpstr>
      <vt:lpstr>The European Qualifications Framework</vt:lpstr>
      <vt:lpstr>Insight!</vt:lpstr>
      <vt:lpstr>Slide 26</vt:lpstr>
      <vt:lpstr>Proposed additional category for inclusion in the EQF </vt:lpstr>
      <vt:lpstr>Potential benefits</vt:lpstr>
      <vt:lpstr>Questions?</vt:lpstr>
    </vt:vector>
  </TitlesOfParts>
  <Company>ITB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Milestones</dc:title>
  <dc:creator>aiden carthy</dc:creator>
  <cp:lastModifiedBy>Willen</cp:lastModifiedBy>
  <cp:revision>233</cp:revision>
  <dcterms:created xsi:type="dcterms:W3CDTF">2007-12-18T14:06:16Z</dcterms:created>
  <dcterms:modified xsi:type="dcterms:W3CDTF">2014-03-01T08:38:41Z</dcterms:modified>
</cp:coreProperties>
</file>