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7" r:id="rId3"/>
    <p:sldId id="289" r:id="rId4"/>
    <p:sldId id="271" r:id="rId5"/>
    <p:sldId id="272" r:id="rId6"/>
    <p:sldId id="280" r:id="rId7"/>
    <p:sldId id="282" r:id="rId8"/>
    <p:sldId id="288" r:id="rId9"/>
    <p:sldId id="290" r:id="rId10"/>
    <p:sldId id="291" r:id="rId11"/>
    <p:sldId id="292" r:id="rId12"/>
    <p:sldId id="293"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82F91-802B-4771-86A0-0EEE74CFDAA8}" type="datetimeFigureOut">
              <a:rPr lang="en-IE" smtClean="0"/>
              <a:t>14/03/2018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E46B2-B9DF-409B-AB0B-12EC1593C4D0}" type="slidenum">
              <a:rPr lang="en-IE" smtClean="0"/>
              <a:t>‹#›</a:t>
            </a:fld>
            <a:endParaRPr lang="en-IE"/>
          </a:p>
        </p:txBody>
      </p:sp>
    </p:spTree>
    <p:extLst>
      <p:ext uri="{BB962C8B-B14F-4D97-AF65-F5344CB8AC3E}">
        <p14:creationId xmlns:p14="http://schemas.microsoft.com/office/powerpoint/2010/main" val="264694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6973821-A1B4-443C-8AD8-0752417F5660}" type="slidenum">
              <a:rPr lang="en-IE" smtClean="0"/>
              <a:t>1</a:t>
            </a:fld>
            <a:endParaRPr lang="en-IE"/>
          </a:p>
        </p:txBody>
      </p:sp>
    </p:spTree>
    <p:extLst>
      <p:ext uri="{BB962C8B-B14F-4D97-AF65-F5344CB8AC3E}">
        <p14:creationId xmlns:p14="http://schemas.microsoft.com/office/powerpoint/2010/main" val="2792255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1E46B2-B9DF-409B-AB0B-12EC1593C4D0}" type="slidenum">
              <a:rPr lang="en-IE" smtClean="0"/>
              <a:t>10</a:t>
            </a:fld>
            <a:endParaRPr lang="en-IE"/>
          </a:p>
        </p:txBody>
      </p:sp>
    </p:spTree>
    <p:extLst>
      <p:ext uri="{BB962C8B-B14F-4D97-AF65-F5344CB8AC3E}">
        <p14:creationId xmlns:p14="http://schemas.microsoft.com/office/powerpoint/2010/main" val="327554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1E46B2-B9DF-409B-AB0B-12EC1593C4D0}" type="slidenum">
              <a:rPr lang="en-IE" smtClean="0"/>
              <a:t>11</a:t>
            </a:fld>
            <a:endParaRPr lang="en-IE"/>
          </a:p>
        </p:txBody>
      </p:sp>
    </p:spTree>
    <p:extLst>
      <p:ext uri="{BB962C8B-B14F-4D97-AF65-F5344CB8AC3E}">
        <p14:creationId xmlns:p14="http://schemas.microsoft.com/office/powerpoint/2010/main" val="70432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A6C4822-F933-4783-ADCE-3817D8092602}" type="slidenum">
              <a:rPr lang="en-IE" smtClean="0"/>
              <a:t>13</a:t>
            </a:fld>
            <a:endParaRPr lang="en-IE"/>
          </a:p>
        </p:txBody>
      </p:sp>
    </p:spTree>
    <p:extLst>
      <p:ext uri="{BB962C8B-B14F-4D97-AF65-F5344CB8AC3E}">
        <p14:creationId xmlns:p14="http://schemas.microsoft.com/office/powerpoint/2010/main" val="9250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5678DE6-9427-4507-9324-4B057A823F0C}" type="slidenum">
              <a:rPr lang="en-IE" smtClean="0"/>
              <a:t>2</a:t>
            </a:fld>
            <a:endParaRPr lang="en-IE"/>
          </a:p>
        </p:txBody>
      </p:sp>
    </p:spTree>
    <p:extLst>
      <p:ext uri="{BB962C8B-B14F-4D97-AF65-F5344CB8AC3E}">
        <p14:creationId xmlns:p14="http://schemas.microsoft.com/office/powerpoint/2010/main" val="260359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b="1"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01E46B2-B9DF-409B-AB0B-12EC1593C4D0}" type="slidenum">
              <a:rPr lang="en-IE" smtClean="0"/>
              <a:t>3</a:t>
            </a:fld>
            <a:endParaRPr lang="en-IE"/>
          </a:p>
        </p:txBody>
      </p:sp>
    </p:spTree>
    <p:extLst>
      <p:ext uri="{BB962C8B-B14F-4D97-AF65-F5344CB8AC3E}">
        <p14:creationId xmlns:p14="http://schemas.microsoft.com/office/powerpoint/2010/main" val="356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6973821-A1B4-443C-8AD8-0752417F5660}" type="slidenum">
              <a:rPr lang="en-IE" smtClean="0"/>
              <a:t>4</a:t>
            </a:fld>
            <a:endParaRPr lang="en-IE"/>
          </a:p>
        </p:txBody>
      </p:sp>
    </p:spTree>
    <p:extLst>
      <p:ext uri="{BB962C8B-B14F-4D97-AF65-F5344CB8AC3E}">
        <p14:creationId xmlns:p14="http://schemas.microsoft.com/office/powerpoint/2010/main" val="428129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E6973821-A1B4-443C-8AD8-0752417F5660}" type="slidenum">
              <a:rPr lang="en-IE" smtClean="0"/>
              <a:t>5</a:t>
            </a:fld>
            <a:endParaRPr lang="en-IE"/>
          </a:p>
        </p:txBody>
      </p:sp>
    </p:spTree>
    <p:extLst>
      <p:ext uri="{BB962C8B-B14F-4D97-AF65-F5344CB8AC3E}">
        <p14:creationId xmlns:p14="http://schemas.microsoft.com/office/powerpoint/2010/main" val="159611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IE" dirty="0">
              <a:latin typeface="Helvetica" panose="020B0604020202020204" pitchFamily="34" charset="0"/>
              <a:cs typeface="Helvetica" panose="020B0604020202020204" pitchFamily="34" charset="0"/>
            </a:endParaRPr>
          </a:p>
          <a:p>
            <a:endParaRPr lang="en-IE" dirty="0"/>
          </a:p>
        </p:txBody>
      </p:sp>
      <p:sp>
        <p:nvSpPr>
          <p:cNvPr id="4" name="Slide Number Placeholder 3"/>
          <p:cNvSpPr>
            <a:spLocks noGrp="1"/>
          </p:cNvSpPr>
          <p:nvPr>
            <p:ph type="sldNum" sz="quarter" idx="10"/>
          </p:nvPr>
        </p:nvSpPr>
        <p:spPr/>
        <p:txBody>
          <a:bodyPr/>
          <a:lstStyle/>
          <a:p>
            <a:fld id="{E6973821-A1B4-443C-8AD8-0752417F5660}" type="slidenum">
              <a:rPr lang="en-IE" smtClean="0"/>
              <a:t>6</a:t>
            </a:fld>
            <a:endParaRPr lang="en-IE"/>
          </a:p>
        </p:txBody>
      </p:sp>
    </p:spTree>
    <p:extLst>
      <p:ext uri="{BB962C8B-B14F-4D97-AF65-F5344CB8AC3E}">
        <p14:creationId xmlns:p14="http://schemas.microsoft.com/office/powerpoint/2010/main" val="41273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sz="1400" b="1"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01E46B2-B9DF-409B-AB0B-12EC1593C4D0}" type="slidenum">
              <a:rPr lang="en-IE" smtClean="0"/>
              <a:t>7</a:t>
            </a:fld>
            <a:endParaRPr lang="en-IE"/>
          </a:p>
        </p:txBody>
      </p:sp>
    </p:spTree>
    <p:extLst>
      <p:ext uri="{BB962C8B-B14F-4D97-AF65-F5344CB8AC3E}">
        <p14:creationId xmlns:p14="http://schemas.microsoft.com/office/powerpoint/2010/main" val="229277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1E46B2-B9DF-409B-AB0B-12EC1593C4D0}" type="slidenum">
              <a:rPr lang="en-IE" smtClean="0"/>
              <a:t>8</a:t>
            </a:fld>
            <a:endParaRPr lang="en-IE"/>
          </a:p>
        </p:txBody>
      </p:sp>
    </p:spTree>
    <p:extLst>
      <p:ext uri="{BB962C8B-B14F-4D97-AF65-F5344CB8AC3E}">
        <p14:creationId xmlns:p14="http://schemas.microsoft.com/office/powerpoint/2010/main" val="1377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1E46B2-B9DF-409B-AB0B-12EC1593C4D0}" type="slidenum">
              <a:rPr lang="en-IE" smtClean="0"/>
              <a:t>9</a:t>
            </a:fld>
            <a:endParaRPr lang="en-IE"/>
          </a:p>
        </p:txBody>
      </p:sp>
    </p:spTree>
    <p:extLst>
      <p:ext uri="{BB962C8B-B14F-4D97-AF65-F5344CB8AC3E}">
        <p14:creationId xmlns:p14="http://schemas.microsoft.com/office/powerpoint/2010/main" val="397097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3E9D-DA6B-4FCD-9771-E9413B83A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5A4A20E-0736-4287-9599-F15B781CF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5F3A85F-4DDF-4696-9DFA-B5E3D95B49A4}"/>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A4F6A82A-EA62-47D4-9DFA-1DA376D6C00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6DA08A-D002-4755-BA89-C5B3E375EAB0}"/>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348085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A665-42D4-402A-9808-EB4407B960E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F6D3B4A-0C96-41E1-B0A4-968F22F80E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2096F-7BCB-4245-BF43-BC26306B3364}"/>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5C5D6D49-19AE-4147-956B-06F2EB5ACFB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E97A5BB-D116-4F68-B104-64F410ACE40C}"/>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349388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EB811-6E7A-4195-9187-CEEF2008DC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9CE799B-2EAD-4E2F-9AE9-A2488C44C6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CE1E30B-756E-4807-A6A5-B8BECC22A0E8}"/>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AD4F7957-77B8-4E78-B950-B42A70B7A24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EA27FB-8BC3-4F97-AB7F-06437FD290C6}"/>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429119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CCC5-00C4-42D0-A8F6-152D564F8DA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666561A-5CB3-44D9-9597-2F33D49A45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9F942FB-9BE4-4591-815F-9055869355CA}"/>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3F35A09A-2E55-4224-84ED-F963440D5C7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24081F1-BEFD-4E48-AEB2-19A0B78E5139}"/>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141156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FB32-F819-4FEE-AB15-47CBF0F38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CEE8C9A-E3BF-4B86-BE0A-529D53BF5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F8DF6D-EC05-4FF7-A2CE-C3355334B884}"/>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1F4948CE-654C-4AE4-B13A-BC5F8404E33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3F21869-18BB-41DA-815F-3842B1129143}"/>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47076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0ECC-484E-4C99-86A1-DFF2BE4BF84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8FBB624-3663-4F8A-90BC-56B02E16D4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BC41822-A825-41FD-ACA3-E895E64057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D87E08F-12BF-45FE-9BF7-ADD0207DA440}"/>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6" name="Footer Placeholder 5">
            <a:extLst>
              <a:ext uri="{FF2B5EF4-FFF2-40B4-BE49-F238E27FC236}">
                <a16:creationId xmlns:a16="http://schemas.microsoft.com/office/drawing/2014/main" id="{A1B7AED7-4760-425D-8530-B1D9E38DE47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B744423-B355-4299-BAD7-18DE3F291B2E}"/>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425853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7E14-9085-47EB-B15D-74927AB746D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BF5CE98-7661-4828-92B4-3EA72C560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67A5EA-8D99-47CE-AAA3-1C70CFECFD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DDD1946-FEB4-4AA1-BB57-D18BAB401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D48A63-E899-403D-A4F9-2BC52AE647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8A2C6A4-89F9-43B1-9547-DA9C8715F4B5}"/>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8" name="Footer Placeholder 7">
            <a:extLst>
              <a:ext uri="{FF2B5EF4-FFF2-40B4-BE49-F238E27FC236}">
                <a16:creationId xmlns:a16="http://schemas.microsoft.com/office/drawing/2014/main" id="{1E41C1CD-B648-4BC6-9BC7-A98D0412B82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1BACA9D-3EFF-41DB-8243-31FDB3DBB825}"/>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256365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B086-FE24-4CC1-8DA2-3BB850891F6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EB47625-9A18-4FB2-B3F2-26AC119FF505}"/>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4" name="Footer Placeholder 3">
            <a:extLst>
              <a:ext uri="{FF2B5EF4-FFF2-40B4-BE49-F238E27FC236}">
                <a16:creationId xmlns:a16="http://schemas.microsoft.com/office/drawing/2014/main" id="{99F6501A-A906-43DD-B63D-965898575F8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BA54592-353C-48E5-8122-0566331C8061}"/>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108364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AC275-E0F2-4722-BECC-589C16264874}"/>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3" name="Footer Placeholder 2">
            <a:extLst>
              <a:ext uri="{FF2B5EF4-FFF2-40B4-BE49-F238E27FC236}">
                <a16:creationId xmlns:a16="http://schemas.microsoft.com/office/drawing/2014/main" id="{EC7E8DA1-B4FA-4975-9519-05BB17BE04B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4ACC391-B3A1-4A5D-99E5-C8174DED4B98}"/>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293055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9927-82EF-4338-9B69-061BEBC9E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634B5C4-06AE-46C5-9F6E-DC54BC80B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3E4C8B4-2684-48C8-A04D-83E1C8348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EFB7CB-A3CC-4D0E-9566-B7A92742BCB3}"/>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6" name="Footer Placeholder 5">
            <a:extLst>
              <a:ext uri="{FF2B5EF4-FFF2-40B4-BE49-F238E27FC236}">
                <a16:creationId xmlns:a16="http://schemas.microsoft.com/office/drawing/2014/main" id="{2F4E45EE-AA0A-4813-95C5-F001B660E8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E70794-55B1-46B2-A90C-AA4D16AF88B1}"/>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1422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5481-7928-4DBB-824C-55281DF1D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E7AFF5A-9D96-465D-B8DD-A5829A4C4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CC61C8C-32B4-41AE-9AE2-F770B81A5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818E7-754B-41CE-BAF3-22D59F69A179}"/>
              </a:ext>
            </a:extLst>
          </p:cNvPr>
          <p:cNvSpPr>
            <a:spLocks noGrp="1"/>
          </p:cNvSpPr>
          <p:nvPr>
            <p:ph type="dt" sz="half" idx="10"/>
          </p:nvPr>
        </p:nvSpPr>
        <p:spPr/>
        <p:txBody>
          <a:bodyPr/>
          <a:lstStyle/>
          <a:p>
            <a:fld id="{DEFB85D8-4F2A-4E86-B38B-51E07C27366C}" type="datetimeFigureOut">
              <a:rPr lang="en-IE" smtClean="0"/>
              <a:t>14/03/2018</a:t>
            </a:fld>
            <a:endParaRPr lang="en-IE"/>
          </a:p>
        </p:txBody>
      </p:sp>
      <p:sp>
        <p:nvSpPr>
          <p:cNvPr id="6" name="Footer Placeholder 5">
            <a:extLst>
              <a:ext uri="{FF2B5EF4-FFF2-40B4-BE49-F238E27FC236}">
                <a16:creationId xmlns:a16="http://schemas.microsoft.com/office/drawing/2014/main" id="{84C15B67-EB9A-4C91-AF56-1CDCC2ACF3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257CEC2-527F-4172-A354-0B7E05D08478}"/>
              </a:ext>
            </a:extLst>
          </p:cNvPr>
          <p:cNvSpPr>
            <a:spLocks noGrp="1"/>
          </p:cNvSpPr>
          <p:nvPr>
            <p:ph type="sldNum" sz="quarter" idx="12"/>
          </p:nvPr>
        </p:nvSpPr>
        <p:spPr/>
        <p:txBody>
          <a:bodyPr/>
          <a:lstStyle/>
          <a:p>
            <a:fld id="{8B217B26-31A9-4444-94F5-36F97B6BED55}" type="slidenum">
              <a:rPr lang="en-IE" smtClean="0"/>
              <a:t>‹#›</a:t>
            </a:fld>
            <a:endParaRPr lang="en-IE"/>
          </a:p>
        </p:txBody>
      </p:sp>
    </p:spTree>
    <p:extLst>
      <p:ext uri="{BB962C8B-B14F-4D97-AF65-F5344CB8AC3E}">
        <p14:creationId xmlns:p14="http://schemas.microsoft.com/office/powerpoint/2010/main" val="364491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55591-7C40-44EC-8867-7D135500D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A5F617D-76D5-498D-83C7-CFC797182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A853E48-075D-432E-B243-7E6C2A46D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B85D8-4F2A-4E86-B38B-51E07C27366C}" type="datetimeFigureOut">
              <a:rPr lang="en-IE" smtClean="0"/>
              <a:t>14/03/2018</a:t>
            </a:fld>
            <a:endParaRPr lang="en-IE"/>
          </a:p>
        </p:txBody>
      </p:sp>
      <p:sp>
        <p:nvSpPr>
          <p:cNvPr id="5" name="Footer Placeholder 4">
            <a:extLst>
              <a:ext uri="{FF2B5EF4-FFF2-40B4-BE49-F238E27FC236}">
                <a16:creationId xmlns:a16="http://schemas.microsoft.com/office/drawing/2014/main" id="{4945D5F1-7C30-4CDD-B01C-EC643CFD5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24DDB89-E4F1-4043-A9E6-B0C86F054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17B26-31A9-4444-94F5-36F97B6BED55}" type="slidenum">
              <a:rPr lang="en-IE" smtClean="0"/>
              <a:t>‹#›</a:t>
            </a:fld>
            <a:endParaRPr lang="en-IE"/>
          </a:p>
        </p:txBody>
      </p:sp>
    </p:spTree>
    <p:extLst>
      <p:ext uri="{BB962C8B-B14F-4D97-AF65-F5344CB8AC3E}">
        <p14:creationId xmlns:p14="http://schemas.microsoft.com/office/powerpoint/2010/main" val="266567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599" y="340903"/>
            <a:ext cx="10972799" cy="2318233"/>
          </a:xfrm>
          <a:prstGeom prst="flowChartDocument">
            <a:avLst/>
          </a:prstGeom>
          <a:solidFill>
            <a:schemeClr val="accent1"/>
          </a:solidFill>
          <a:ln w="76200">
            <a:solidFill>
              <a:srgbClr val="FFC000"/>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br>
              <a:rPr lang="en-GB" sz="3600" b="1" dirty="0">
                <a:latin typeface="Helvetica" panose="020B0604020202020204" pitchFamily="34" charset="0"/>
                <a:cs typeface="Helvetica" panose="020B0604020202020204" pitchFamily="34" charset="0"/>
              </a:rPr>
            </a:br>
            <a:br>
              <a:rPr lang="en-GB" sz="3600" b="1" dirty="0">
                <a:latin typeface="Helvetica" panose="020B0604020202020204" pitchFamily="34" charset="0"/>
                <a:cs typeface="Helvetica" panose="020B0604020202020204" pitchFamily="34" charset="0"/>
              </a:rPr>
            </a:br>
            <a:br>
              <a:rPr lang="en-GB" sz="3600" b="1" dirty="0">
                <a:latin typeface="Helvetica" panose="020B0604020202020204" pitchFamily="34" charset="0"/>
                <a:cs typeface="Helvetica" panose="020B0604020202020204" pitchFamily="34" charset="0"/>
              </a:rPr>
            </a:br>
            <a:r>
              <a:rPr lang="en-IE" sz="4000" dirty="0">
                <a:solidFill>
                  <a:srgbClr val="002060"/>
                </a:solidFill>
                <a:latin typeface="Helvetica" panose="020B0604020202020204" pitchFamily="34" charset="0"/>
                <a:cs typeface="Helvetica" panose="020B0604020202020204" pitchFamily="34" charset="0"/>
              </a:rPr>
              <a:t>Contemporary Shifts in Pilgrimage Practices and the Effects on Traditional Management Practices at Sacred Sites: An Irish Perspective </a:t>
            </a:r>
            <a:br>
              <a:rPr lang="en-IE" dirty="0"/>
            </a:br>
            <a:br>
              <a:rPr lang="en-GB" sz="3600" b="1" dirty="0">
                <a:latin typeface="Helvetica" panose="020B0604020202020204" pitchFamily="34" charset="0"/>
                <a:cs typeface="Helvetica" panose="020B0604020202020204" pitchFamily="34" charset="0"/>
              </a:rPr>
            </a:br>
            <a:br>
              <a:rPr lang="en-IE" sz="4000"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n-IE" sz="4000" b="1" dirty="0">
              <a:solidFill>
                <a:srgbClr val="002060"/>
              </a:solidFill>
              <a:latin typeface="Helvetica" panose="020B0604020202020204" pitchFamily="34" charset="0"/>
              <a:cs typeface="Helvetica" panose="020B0604020202020204" pitchFamily="34" charset="0"/>
            </a:endParaRPr>
          </a:p>
        </p:txBody>
      </p:sp>
      <p:sp>
        <p:nvSpPr>
          <p:cNvPr id="4" name="Rectangle 3"/>
          <p:cNvSpPr/>
          <p:nvPr/>
        </p:nvSpPr>
        <p:spPr>
          <a:xfrm>
            <a:off x="362607" y="2735188"/>
            <a:ext cx="11540359" cy="3970318"/>
          </a:xfrm>
          <a:prstGeom prst="rect">
            <a:avLst/>
          </a:prstGeom>
          <a:solidFill>
            <a:schemeClr val="bg1"/>
          </a:solidFill>
        </p:spPr>
        <p:txBody>
          <a:bodyPr wrap="square">
            <a:spAutoFit/>
          </a:bodyPr>
          <a:lstStyle/>
          <a:p>
            <a:pPr algn="ctr"/>
            <a:endParaRPr lang="en-IE" sz="3200"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IE" sz="2800" b="1"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Vreny Enongene, Doctoral Researcher &amp;  Dr Kevin Griffin </a:t>
            </a:r>
          </a:p>
          <a:p>
            <a:pPr algn="ctr"/>
            <a:endParaRPr lang="en-IE" sz="2400"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IE" sz="2400"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Dublin Institute of Technology, </a:t>
            </a:r>
          </a:p>
          <a:p>
            <a:pPr algn="ctr"/>
            <a:r>
              <a:rPr lang="en-IE" sz="2400"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School of Hospitality Management and Tourism, </a:t>
            </a:r>
          </a:p>
          <a:p>
            <a:pPr algn="ctr"/>
            <a:r>
              <a:rPr lang="en-IE" sz="2400" dirty="0" err="1">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Cathal</a:t>
            </a:r>
            <a:r>
              <a:rPr lang="en-IE" sz="2400"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a:t>
            </a:r>
            <a:r>
              <a:rPr lang="en-IE" sz="2400" dirty="0" err="1">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Brugha</a:t>
            </a:r>
            <a:r>
              <a:rPr lang="en-IE" sz="2400"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Street. Dublin 1</a:t>
            </a:r>
          </a:p>
          <a:p>
            <a:pPr algn="ctr"/>
            <a:endParaRPr lang="en-IE" sz="2400" b="1" dirty="0">
              <a:ln w="0"/>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endParaRPr>
          </a:p>
          <a:p>
            <a:pPr algn="ctr"/>
            <a:r>
              <a:rPr lang="en-IE" sz="2400" b="1" dirty="0">
                <a:ln w="0"/>
                <a:solidFill>
                  <a:srgbClr val="002060"/>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Pilgrimage and the Evolution of Spiritual Tourism WIT, Waterford. Ireland  </a:t>
            </a:r>
          </a:p>
          <a:p>
            <a:pPr algn="ctr"/>
            <a:r>
              <a:rPr lang="en-IE" sz="2400" b="1" dirty="0">
                <a:ln w="0"/>
                <a:solidFill>
                  <a:srgbClr val="002060"/>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9</a:t>
            </a:r>
            <a:r>
              <a:rPr lang="en-IE" sz="2400" b="1" baseline="30000" dirty="0">
                <a:ln w="0"/>
                <a:solidFill>
                  <a:srgbClr val="002060"/>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th</a:t>
            </a:r>
            <a:r>
              <a:rPr lang="en-IE" sz="2400" b="1" dirty="0">
                <a:ln w="0"/>
                <a:solidFill>
                  <a:srgbClr val="002060"/>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of March 2018 </a:t>
            </a:r>
          </a:p>
          <a:p>
            <a:pPr algn="ctr"/>
            <a:endParaRPr lang="en-IE"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clrChange>
              <a:clrFrom>
                <a:srgbClr val="F7F7FF"/>
              </a:clrFrom>
              <a:clrTo>
                <a:srgbClr val="F7F7FF">
                  <a:alpha val="0"/>
                </a:srgbClr>
              </a:clrTo>
            </a:clrChange>
            <a:extLst>
              <a:ext uri="{28A0092B-C50C-407E-A947-70E740481C1C}">
                <a14:useLocalDpi xmlns:a14="http://schemas.microsoft.com/office/drawing/2010/main" val="0"/>
              </a:ext>
            </a:extLst>
          </a:blip>
          <a:stretch>
            <a:fillRect/>
          </a:stretch>
        </p:blipFill>
        <p:spPr>
          <a:xfrm>
            <a:off x="9974316" y="3990355"/>
            <a:ext cx="1424153" cy="1336872"/>
          </a:xfrm>
          <a:prstGeom prst="rect">
            <a:avLst/>
          </a:prstGeom>
        </p:spPr>
      </p:pic>
    </p:spTree>
    <p:extLst>
      <p:ext uri="{BB962C8B-B14F-4D97-AF65-F5344CB8AC3E}">
        <p14:creationId xmlns:p14="http://schemas.microsoft.com/office/powerpoint/2010/main" val="209157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8F03-C980-432B-8F5D-8D041102B54A}"/>
              </a:ext>
            </a:extLst>
          </p:cNvPr>
          <p:cNvSpPr>
            <a:spLocks noGrp="1"/>
          </p:cNvSpPr>
          <p:nvPr>
            <p:ph type="title"/>
          </p:nvPr>
        </p:nvSpPr>
        <p:spPr>
          <a:xfrm>
            <a:off x="838200" y="224449"/>
            <a:ext cx="10515600" cy="605546"/>
          </a:xfrm>
        </p:spPr>
        <p:txBody>
          <a:bodyPr>
            <a:normAutofit/>
          </a:bodyPr>
          <a:lstStyle/>
          <a:p>
            <a:pPr algn="ctr"/>
            <a:r>
              <a:rPr lang="en-IE" sz="2400" b="1" dirty="0">
                <a:latin typeface="Helvetica" panose="020B0604020202020204" pitchFamily="34" charset="0"/>
                <a:cs typeface="Helvetica" panose="020B0604020202020204" pitchFamily="34" charset="0"/>
              </a:rPr>
              <a:t>Research Findings (Cont.)</a:t>
            </a:r>
            <a:endParaRPr lang="en-IE" sz="2400" dirty="0"/>
          </a:p>
        </p:txBody>
      </p:sp>
      <p:sp>
        <p:nvSpPr>
          <p:cNvPr id="3" name="Content Placeholder 2">
            <a:extLst>
              <a:ext uri="{FF2B5EF4-FFF2-40B4-BE49-F238E27FC236}">
                <a16:creationId xmlns:a16="http://schemas.microsoft.com/office/drawing/2014/main" id="{2447CAE1-811E-4C78-B995-DBC5BD107861}"/>
              </a:ext>
            </a:extLst>
          </p:cNvPr>
          <p:cNvSpPr>
            <a:spLocks noGrp="1"/>
          </p:cNvSpPr>
          <p:nvPr>
            <p:ph idx="1"/>
          </p:nvPr>
        </p:nvSpPr>
        <p:spPr>
          <a:xfrm>
            <a:off x="838200" y="1065969"/>
            <a:ext cx="10515600" cy="5095680"/>
          </a:xfrm>
        </p:spPr>
        <p:txBody>
          <a:bodyPr>
            <a:normAutofit/>
          </a:bodyPr>
          <a:lstStyle/>
          <a:p>
            <a:pPr marL="0" indent="0" algn="just">
              <a:buNone/>
            </a:pPr>
            <a:r>
              <a:rPr lang="en-IE" sz="2000" b="1" dirty="0">
                <a:solidFill>
                  <a:srgbClr val="002060"/>
                </a:solidFill>
                <a:latin typeface="Helvetica" panose="020B0604020202020204" pitchFamily="34" charset="0"/>
                <a:cs typeface="Helvetica" panose="020B0604020202020204" pitchFamily="34" charset="0"/>
              </a:rPr>
              <a:t>Adaptability to Changing Cultural Values </a:t>
            </a:r>
          </a:p>
          <a:p>
            <a:pPr marL="0" indent="0" algn="just">
              <a:buNone/>
            </a:pPr>
            <a:r>
              <a:rPr lang="en-IE" sz="1800" i="1" dirty="0">
                <a:solidFill>
                  <a:srgbClr val="002060"/>
                </a:solidFill>
              </a:rPr>
              <a:t>  “ </a:t>
            </a:r>
            <a:r>
              <a:rPr lang="en-IE" sz="1800" i="1" dirty="0">
                <a:solidFill>
                  <a:srgbClr val="7030A0"/>
                </a:solidFill>
                <a:latin typeface="Helvetica" panose="020B0604020202020204" pitchFamily="34" charset="0"/>
                <a:cs typeface="Helvetica" panose="020B0604020202020204" pitchFamily="34" charset="0"/>
              </a:rPr>
              <a:t>we can’t just continue to live like this, we have to </a:t>
            </a:r>
            <a:r>
              <a:rPr lang="en-IE" sz="1800" b="1" i="1" dirty="0">
                <a:solidFill>
                  <a:srgbClr val="002060"/>
                </a:solidFill>
                <a:latin typeface="Helvetica" panose="020B0604020202020204" pitchFamily="34" charset="0"/>
                <a:cs typeface="Helvetica" panose="020B0604020202020204" pitchFamily="34" charset="0"/>
              </a:rPr>
              <a:t>develop</a:t>
            </a:r>
            <a:r>
              <a:rPr lang="en-IE" sz="1800" b="1" i="1" dirty="0">
                <a:solidFill>
                  <a:srgbClr val="7030A0"/>
                </a:solidFill>
                <a:latin typeface="Helvetica" panose="020B0604020202020204" pitchFamily="34" charset="0"/>
                <a:cs typeface="Helvetica" panose="020B0604020202020204" pitchFamily="34" charset="0"/>
              </a:rPr>
              <a:t>, </a:t>
            </a:r>
            <a:r>
              <a:rPr lang="en-IE" sz="1800" b="1" i="1" dirty="0">
                <a:solidFill>
                  <a:srgbClr val="002060"/>
                </a:solidFill>
                <a:latin typeface="Helvetica" panose="020B0604020202020204" pitchFamily="34" charset="0"/>
                <a:cs typeface="Helvetica" panose="020B0604020202020204" pitchFamily="34" charset="0"/>
              </a:rPr>
              <a:t>diversify</a:t>
            </a:r>
            <a:r>
              <a:rPr lang="en-IE" sz="1800" i="1" dirty="0">
                <a:solidFill>
                  <a:srgbClr val="7030A0"/>
                </a:solidFill>
                <a:latin typeface="Helvetica" panose="020B0604020202020204" pitchFamily="34" charset="0"/>
                <a:cs typeface="Helvetica" panose="020B0604020202020204" pitchFamily="34" charset="0"/>
              </a:rPr>
              <a:t>, </a:t>
            </a:r>
            <a:r>
              <a:rPr lang="en-IE" sz="1800" b="1" i="1" dirty="0">
                <a:solidFill>
                  <a:srgbClr val="002060"/>
                </a:solidFill>
                <a:latin typeface="Helvetica" panose="020B0604020202020204" pitchFamily="34" charset="0"/>
                <a:cs typeface="Helvetica" panose="020B0604020202020204" pitchFamily="34" charset="0"/>
              </a:rPr>
              <a:t>upgrade</a:t>
            </a:r>
            <a:r>
              <a:rPr lang="en-IE" sz="1800" i="1" dirty="0">
                <a:solidFill>
                  <a:srgbClr val="7030A0"/>
                </a:solidFill>
                <a:latin typeface="Helvetica" panose="020B0604020202020204" pitchFamily="34" charset="0"/>
                <a:cs typeface="Helvetica" panose="020B0604020202020204" pitchFamily="34" charset="0"/>
              </a:rPr>
              <a:t> and you know we need to kind of enhance, what we are doing because we </a:t>
            </a:r>
            <a:r>
              <a:rPr lang="en-IE" sz="1800" b="1" i="1" dirty="0">
                <a:solidFill>
                  <a:srgbClr val="002060"/>
                </a:solidFill>
                <a:latin typeface="Helvetica" panose="020B0604020202020204" pitchFamily="34" charset="0"/>
                <a:cs typeface="Helvetica" panose="020B0604020202020204" pitchFamily="34" charset="0"/>
              </a:rPr>
              <a:t>can’t keep doing the same things over and over we need to adapt to the culture  </a:t>
            </a:r>
            <a:r>
              <a:rPr lang="en-IE" sz="1800" i="1" dirty="0">
                <a:solidFill>
                  <a:srgbClr val="7030A0"/>
                </a:solidFill>
                <a:latin typeface="Helvetica" panose="020B0604020202020204" pitchFamily="34" charset="0"/>
                <a:cs typeface="Helvetica" panose="020B0604020202020204" pitchFamily="34" charset="0"/>
              </a:rPr>
              <a:t>as well again to a certain degree </a:t>
            </a:r>
          </a:p>
          <a:p>
            <a:pPr marL="0" indent="0" algn="just">
              <a:buNone/>
            </a:pPr>
            <a:endParaRPr lang="en-IE" sz="1800" i="1" dirty="0">
              <a:solidFill>
                <a:srgbClr val="7030A0"/>
              </a:solidFill>
              <a:latin typeface="Helvetica" panose="020B0604020202020204" pitchFamily="34" charset="0"/>
              <a:cs typeface="Helvetica" panose="020B0604020202020204" pitchFamily="34" charset="0"/>
            </a:endParaRPr>
          </a:p>
          <a:p>
            <a:pPr marL="0" indent="0" algn="just">
              <a:buNone/>
            </a:pPr>
            <a:r>
              <a:rPr lang="en-IE" sz="2000" b="1" i="1" dirty="0">
                <a:solidFill>
                  <a:srgbClr val="002060"/>
                </a:solidFill>
                <a:latin typeface="Helvetica" panose="020B0604020202020204" pitchFamily="34" charset="0"/>
                <a:cs typeface="Helvetica" panose="020B0604020202020204" pitchFamily="34" charset="0"/>
              </a:rPr>
              <a:t>Challenges are a good thing after all</a:t>
            </a:r>
          </a:p>
          <a:p>
            <a:pPr marL="0" indent="0" algn="just">
              <a:buNone/>
            </a:pPr>
            <a:endParaRPr lang="en-IE" sz="2000" b="1" i="1" dirty="0">
              <a:solidFill>
                <a:srgbClr val="002060"/>
              </a:solidFill>
              <a:latin typeface="Helvetica" panose="020B0604020202020204" pitchFamily="34" charset="0"/>
              <a:cs typeface="Helvetica" panose="020B0604020202020204" pitchFamily="34" charset="0"/>
            </a:endParaRPr>
          </a:p>
          <a:p>
            <a:pPr marL="0" indent="0" algn="just">
              <a:buNone/>
            </a:pPr>
            <a:r>
              <a:rPr lang="en-IE" sz="2000" b="1" i="1" dirty="0">
                <a:solidFill>
                  <a:srgbClr val="002060"/>
                </a:solidFill>
                <a:latin typeface="Helvetica" panose="020B0604020202020204" pitchFamily="34" charset="0"/>
                <a:cs typeface="Helvetica" panose="020B0604020202020204" pitchFamily="34" charset="0"/>
              </a:rPr>
              <a:t>       “ the challenges have been positive, I mean really positive, we have been able to witness increase visitor numbers, after we responded to pilgrims demands for improved facilities based on our survey findings. We have also realised that ever since the refurbishment of the…….. there has been increased visitor numbers and an extended pilgrimage season….this had never been the case in many years-especially we have had many visitors surprisingly during the winter months this is usually a very quite time for us.</a:t>
            </a:r>
          </a:p>
        </p:txBody>
      </p:sp>
    </p:spTree>
    <p:extLst>
      <p:ext uri="{BB962C8B-B14F-4D97-AF65-F5344CB8AC3E}">
        <p14:creationId xmlns:p14="http://schemas.microsoft.com/office/powerpoint/2010/main" val="290712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CB2E-38DF-4FC2-A56C-B0D68272AC05}"/>
              </a:ext>
            </a:extLst>
          </p:cNvPr>
          <p:cNvSpPr>
            <a:spLocks noGrp="1"/>
          </p:cNvSpPr>
          <p:nvPr>
            <p:ph type="title"/>
          </p:nvPr>
        </p:nvSpPr>
        <p:spPr>
          <a:xfrm>
            <a:off x="838200" y="365126"/>
            <a:ext cx="10515600" cy="563342"/>
          </a:xfrm>
        </p:spPr>
        <p:txBody>
          <a:bodyPr>
            <a:normAutofit/>
          </a:bodyPr>
          <a:lstStyle/>
          <a:p>
            <a:pPr algn="ctr"/>
            <a:r>
              <a:rPr lang="en-IE" sz="2800" b="1" dirty="0">
                <a:solidFill>
                  <a:srgbClr val="002060"/>
                </a:solidFill>
                <a:latin typeface="Helvetica" panose="020B0604020202020204" pitchFamily="34" charset="0"/>
                <a:cs typeface="Helvetica" panose="020B0604020202020204" pitchFamily="34" charset="0"/>
              </a:rPr>
              <a:t>Conclusions / Research Implications / Further Research  </a:t>
            </a:r>
          </a:p>
        </p:txBody>
      </p:sp>
      <p:sp>
        <p:nvSpPr>
          <p:cNvPr id="3" name="Content Placeholder 2">
            <a:extLst>
              <a:ext uri="{FF2B5EF4-FFF2-40B4-BE49-F238E27FC236}">
                <a16:creationId xmlns:a16="http://schemas.microsoft.com/office/drawing/2014/main" id="{2DBA5E12-4FF1-40C4-B69F-94BE649BF81E}"/>
              </a:ext>
            </a:extLst>
          </p:cNvPr>
          <p:cNvSpPr>
            <a:spLocks noGrp="1"/>
          </p:cNvSpPr>
          <p:nvPr>
            <p:ph idx="1"/>
          </p:nvPr>
        </p:nvSpPr>
        <p:spPr>
          <a:xfrm>
            <a:off x="838200" y="1256518"/>
            <a:ext cx="10515600" cy="5236356"/>
          </a:xfrm>
        </p:spPr>
        <p:txBody>
          <a:bodyPr>
            <a:normAutofit fontScale="92500"/>
          </a:bodyPr>
          <a:lstStyle/>
          <a:p>
            <a:pPr algn="just">
              <a:buFont typeface="Wingdings" panose="05000000000000000000" pitchFamily="2" charset="2"/>
              <a:buChar char="v"/>
            </a:pPr>
            <a:r>
              <a:rPr lang="en-IE" dirty="0">
                <a:latin typeface="Helvetica" panose="020B0604020202020204" pitchFamily="34" charset="0"/>
                <a:cs typeface="Helvetica" panose="020B0604020202020204" pitchFamily="34" charset="0"/>
              </a:rPr>
              <a:t>Meeting these changing requirements of contemporary pilgrims and sacred site visitors, are altering traditional management practices and are seen to somewhat </a:t>
            </a:r>
            <a:r>
              <a:rPr lang="en-IE" dirty="0">
                <a:solidFill>
                  <a:srgbClr val="002060"/>
                </a:solidFill>
                <a:latin typeface="Helvetica" panose="020B0604020202020204" pitchFamily="34" charset="0"/>
                <a:cs typeface="Helvetica" panose="020B0604020202020204" pitchFamily="34" charset="0"/>
              </a:rPr>
              <a:t>detract custodians </a:t>
            </a:r>
            <a:r>
              <a:rPr lang="en-IE" dirty="0">
                <a:latin typeface="Helvetica" panose="020B0604020202020204" pitchFamily="34" charset="0"/>
                <a:cs typeface="Helvetica" panose="020B0604020202020204" pitchFamily="34" charset="0"/>
              </a:rPr>
              <a:t>from their original mission</a:t>
            </a:r>
          </a:p>
          <a:p>
            <a:pPr algn="just"/>
            <a:endParaRPr lang="en-IE" dirty="0">
              <a:latin typeface="Helvetica" panose="020B0604020202020204" pitchFamily="34" charset="0"/>
              <a:cs typeface="Helvetica" panose="020B0604020202020204" pitchFamily="34" charset="0"/>
            </a:endParaRPr>
          </a:p>
          <a:p>
            <a:pPr algn="just">
              <a:buFont typeface="Wingdings" panose="05000000000000000000" pitchFamily="2" charset="2"/>
              <a:buChar char="v"/>
            </a:pPr>
            <a:r>
              <a:rPr lang="en-IE" dirty="0">
                <a:latin typeface="Helvetica" panose="020B0604020202020204" pitchFamily="34" charset="0"/>
                <a:cs typeface="Helvetica" panose="020B0604020202020204" pitchFamily="34" charset="0"/>
              </a:rPr>
              <a:t>The study has significant implications for the effective management of contemporary sacred site visitors changing demands, where there is a need to understand the future of pilgrimages and the </a:t>
            </a:r>
            <a:r>
              <a:rPr lang="en-IE" dirty="0">
                <a:solidFill>
                  <a:srgbClr val="002060"/>
                </a:solidFill>
                <a:latin typeface="Helvetica" panose="020B0604020202020204" pitchFamily="34" charset="0"/>
                <a:cs typeface="Helvetica" panose="020B0604020202020204" pitchFamily="34" charset="0"/>
              </a:rPr>
              <a:t>authenticity</a:t>
            </a:r>
            <a:r>
              <a:rPr lang="en-IE" dirty="0">
                <a:latin typeface="Helvetica" panose="020B0604020202020204" pitchFamily="34" charset="0"/>
                <a:cs typeface="Helvetica" panose="020B0604020202020204" pitchFamily="34" charset="0"/>
              </a:rPr>
              <a:t>, </a:t>
            </a:r>
            <a:r>
              <a:rPr lang="en-IE" dirty="0">
                <a:solidFill>
                  <a:srgbClr val="002060"/>
                </a:solidFill>
                <a:latin typeface="Helvetica" panose="020B0604020202020204" pitchFamily="34" charset="0"/>
                <a:cs typeface="Helvetica" panose="020B0604020202020204" pitchFamily="34" charset="0"/>
              </a:rPr>
              <a:t>integrity</a:t>
            </a:r>
            <a:r>
              <a:rPr lang="en-IE" dirty="0">
                <a:latin typeface="Helvetica" panose="020B0604020202020204" pitchFamily="34" charset="0"/>
                <a:cs typeface="Helvetica" panose="020B0604020202020204" pitchFamily="34" charset="0"/>
              </a:rPr>
              <a:t> and  </a:t>
            </a:r>
            <a:r>
              <a:rPr lang="en-IE" dirty="0">
                <a:solidFill>
                  <a:srgbClr val="002060"/>
                </a:solidFill>
                <a:latin typeface="Helvetica" panose="020B0604020202020204" pitchFamily="34" charset="0"/>
                <a:cs typeface="Helvetica" panose="020B0604020202020204" pitchFamily="34" charset="0"/>
              </a:rPr>
              <a:t>sustainability,</a:t>
            </a:r>
            <a:r>
              <a:rPr lang="en-IE" dirty="0">
                <a:latin typeface="Helvetica" panose="020B0604020202020204" pitchFamily="34" charset="0"/>
                <a:cs typeface="Helvetica" panose="020B0604020202020204" pitchFamily="34" charset="0"/>
              </a:rPr>
              <a:t> of these sacred places.</a:t>
            </a:r>
          </a:p>
          <a:p>
            <a:pPr algn="just"/>
            <a:endParaRPr lang="en-IE" dirty="0">
              <a:latin typeface="Helvetica" panose="020B0604020202020204" pitchFamily="34" charset="0"/>
              <a:cs typeface="Helvetica" panose="020B0604020202020204" pitchFamily="34" charset="0"/>
            </a:endParaRPr>
          </a:p>
          <a:p>
            <a:pPr algn="just">
              <a:buFont typeface="Wingdings" panose="05000000000000000000" pitchFamily="2" charset="2"/>
              <a:buChar char="v"/>
            </a:pPr>
            <a:r>
              <a:rPr lang="en-IE" dirty="0">
                <a:latin typeface="Helvetica" panose="020B0604020202020204" pitchFamily="34" charset="0"/>
                <a:cs typeface="Helvetica" panose="020B0604020202020204" pitchFamily="34" charset="0"/>
              </a:rPr>
              <a:t> The research opens avenue for more investigations into the effects or impacts of meeting these changing pilgrims / visitors requirements and the implications for upholding traditional  spiritual values. </a:t>
            </a:r>
          </a:p>
          <a:p>
            <a:endParaRPr lang="en-IE" dirty="0"/>
          </a:p>
        </p:txBody>
      </p:sp>
    </p:spTree>
    <p:extLst>
      <p:ext uri="{BB962C8B-B14F-4D97-AF65-F5344CB8AC3E}">
        <p14:creationId xmlns:p14="http://schemas.microsoft.com/office/powerpoint/2010/main" val="146775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AB56-88F9-4356-A757-37CBC897BD10}"/>
              </a:ext>
            </a:extLst>
          </p:cNvPr>
          <p:cNvSpPr>
            <a:spLocks noGrp="1"/>
          </p:cNvSpPr>
          <p:nvPr>
            <p:ph type="title"/>
          </p:nvPr>
        </p:nvSpPr>
        <p:spPr>
          <a:xfrm>
            <a:off x="838200" y="365126"/>
            <a:ext cx="10515600" cy="767324"/>
          </a:xfrm>
        </p:spPr>
        <p:txBody>
          <a:bodyPr/>
          <a:lstStyle/>
          <a:p>
            <a:pPr algn="ctr"/>
            <a:r>
              <a:rPr lang="en-IE" dirty="0">
                <a:latin typeface="Helvetica" panose="020B0604020202020204" pitchFamily="34" charset="0"/>
                <a:cs typeface="Helvetica" panose="020B0604020202020204" pitchFamily="34" charset="0"/>
              </a:rPr>
              <a:t>Food for thought </a:t>
            </a:r>
          </a:p>
        </p:txBody>
      </p:sp>
      <p:sp>
        <p:nvSpPr>
          <p:cNvPr id="3" name="Content Placeholder 2">
            <a:extLst>
              <a:ext uri="{FF2B5EF4-FFF2-40B4-BE49-F238E27FC236}">
                <a16:creationId xmlns:a16="http://schemas.microsoft.com/office/drawing/2014/main" id="{06832F22-667D-4DC3-A4C0-B7BB0831CC2B}"/>
              </a:ext>
            </a:extLst>
          </p:cNvPr>
          <p:cNvSpPr>
            <a:spLocks noGrp="1"/>
          </p:cNvSpPr>
          <p:nvPr>
            <p:ph idx="1"/>
          </p:nvPr>
        </p:nvSpPr>
        <p:spPr>
          <a:xfrm>
            <a:off x="838200" y="1364566"/>
            <a:ext cx="10515600" cy="4812397"/>
          </a:xfrm>
        </p:spPr>
        <p:txBody>
          <a:bodyPr/>
          <a:lstStyle/>
          <a:p>
            <a:endParaRPr lang="en-IE" dirty="0"/>
          </a:p>
        </p:txBody>
      </p:sp>
      <p:sp>
        <p:nvSpPr>
          <p:cNvPr id="4" name="Rectangle: Rounded Corners 3">
            <a:extLst>
              <a:ext uri="{FF2B5EF4-FFF2-40B4-BE49-F238E27FC236}">
                <a16:creationId xmlns:a16="http://schemas.microsoft.com/office/drawing/2014/main" id="{A788B501-B33F-45A9-829B-50A9B8F00C5E}"/>
              </a:ext>
            </a:extLst>
          </p:cNvPr>
          <p:cNvSpPr/>
          <p:nvPr/>
        </p:nvSpPr>
        <p:spPr>
          <a:xfrm>
            <a:off x="1158240" y="1723292"/>
            <a:ext cx="9875519" cy="365056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a:latin typeface="Helvetica" panose="020B0604020202020204" pitchFamily="34" charset="0"/>
                <a:cs typeface="Helvetica" panose="020B0604020202020204" pitchFamily="34" charset="0"/>
              </a:rPr>
              <a:t>Have  pilgrimages really undergone a  fundamental  change in recent times? </a:t>
            </a:r>
          </a:p>
        </p:txBody>
      </p:sp>
    </p:spTree>
    <p:extLst>
      <p:ext uri="{BB962C8B-B14F-4D97-AF65-F5344CB8AC3E}">
        <p14:creationId xmlns:p14="http://schemas.microsoft.com/office/powerpoint/2010/main" val="90670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702" y="297076"/>
            <a:ext cx="10515600" cy="800204"/>
          </a:xfrm>
        </p:spPr>
        <p:txBody>
          <a:bodyPr>
            <a:normAutofit fontScale="90000"/>
          </a:bodyPr>
          <a:lstStyle/>
          <a:p>
            <a:pPr algn="ct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r>
              <a:rPr lang="en-IE" b="1" dirty="0">
                <a:solidFill>
                  <a:srgbClr val="002060"/>
                </a:solidFill>
                <a:latin typeface="Times New Roman" panose="02020603050405020304" pitchFamily="18" charset="0"/>
                <a:cs typeface="Times New Roman" panose="02020603050405020304" pitchFamily="18" charset="0"/>
              </a:rPr>
              <a:t>Thank You</a:t>
            </a: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br>
              <a:rPr lang="en-IE" b="1" dirty="0">
                <a:latin typeface="Times New Roman" panose="02020603050405020304" pitchFamily="18" charset="0"/>
                <a:cs typeface="Times New Roman" panose="02020603050405020304" pitchFamily="18" charset="0"/>
              </a:rPr>
            </a:br>
            <a:endParaRPr lang="en-IE" b="1" dirty="0">
              <a:latin typeface="Times New Roman" panose="02020603050405020304" pitchFamily="18" charset="0"/>
              <a:cs typeface="Times New Roman" panose="02020603050405020304" pitchFamily="18" charset="0"/>
            </a:endParaRPr>
          </a:p>
        </p:txBody>
      </p:sp>
      <p:sp>
        <p:nvSpPr>
          <p:cNvPr id="6" name="Oval 5"/>
          <p:cNvSpPr/>
          <p:nvPr/>
        </p:nvSpPr>
        <p:spPr>
          <a:xfrm>
            <a:off x="9478915" y="4751967"/>
            <a:ext cx="1700212" cy="1481916"/>
          </a:xfrm>
          <a:prstGeom prst="ellipse">
            <a:avLst/>
          </a:prstGeom>
          <a:blipFill>
            <a:blip r:embed="rId3">
              <a:extLst>
                <a:ext uri="{28A0092B-C50C-407E-A947-70E740481C1C}">
                  <a14:useLocalDpi xmlns:a14="http://schemas.microsoft.com/office/drawing/2010/main" val="0"/>
                </a:ext>
              </a:extLst>
            </a:blip>
            <a:srcRect/>
            <a:stretch>
              <a:fillRect/>
            </a:stretch>
          </a:blipFill>
          <a:ln>
            <a:solidFill>
              <a:srgbClr val="F7F7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Picture 6">
            <a:extLst>
              <a:ext uri="{FF2B5EF4-FFF2-40B4-BE49-F238E27FC236}">
                <a16:creationId xmlns:a16="http://schemas.microsoft.com/office/drawing/2014/main" id="{1163EDB1-C8EA-4B59-90CE-B950ED2AC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091" y="905713"/>
            <a:ext cx="3210821" cy="5472331"/>
          </a:xfrm>
          <a:prstGeom prst="rect">
            <a:avLst/>
          </a:prstGeom>
        </p:spPr>
      </p:pic>
    </p:spTree>
    <p:extLst>
      <p:ext uri="{BB962C8B-B14F-4D97-AF65-F5344CB8AC3E}">
        <p14:creationId xmlns:p14="http://schemas.microsoft.com/office/powerpoint/2010/main" val="57629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03" y="62152"/>
            <a:ext cx="10515600" cy="572356"/>
          </a:xfrm>
        </p:spPr>
        <p:txBody>
          <a:bodyPr>
            <a:noAutofit/>
          </a:bodyPr>
          <a:lstStyle/>
          <a:p>
            <a:pPr algn="ctr"/>
            <a:r>
              <a:rPr lang="en-IE" sz="2800" b="1" dirty="0">
                <a:latin typeface="Helvetica" panose="020B0604020202020204" pitchFamily="34" charset="0"/>
                <a:cs typeface="Helvetica" panose="020B0604020202020204" pitchFamily="34" charset="0"/>
              </a:rPr>
              <a:t>Growth of Religious Tourism and Pilgrimage </a:t>
            </a:r>
          </a:p>
        </p:txBody>
      </p:sp>
      <p:sp>
        <p:nvSpPr>
          <p:cNvPr id="4" name="Rounded Rectangle 3"/>
          <p:cNvSpPr/>
          <p:nvPr/>
        </p:nvSpPr>
        <p:spPr>
          <a:xfrm>
            <a:off x="436710" y="901306"/>
            <a:ext cx="11498252" cy="951436"/>
          </a:xfrm>
          <a:prstGeom prst="roundRect">
            <a:avLst/>
          </a:prstGeom>
          <a:solidFill>
            <a:schemeClr val="accent2"/>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IE" sz="2800" b="1" dirty="0">
                <a:solidFill>
                  <a:schemeClr val="tx1"/>
                </a:solidFill>
                <a:latin typeface="Helvetica" panose="020B0604020202020204" pitchFamily="34" charset="0"/>
                <a:cs typeface="Helvetica" panose="020B0604020202020204" pitchFamily="34" charset="0"/>
              </a:rPr>
              <a:t>World religious travel  </a:t>
            </a:r>
            <a:r>
              <a:rPr lang="en-IE" sz="2800" b="1" dirty="0">
                <a:solidFill>
                  <a:srgbClr val="002060"/>
                </a:solidFill>
                <a:latin typeface="Helvetica" panose="020B0604020202020204" pitchFamily="34" charset="0"/>
                <a:cs typeface="Helvetica" panose="020B0604020202020204" pitchFamily="34" charset="0"/>
              </a:rPr>
              <a:t>fastest growing segments</a:t>
            </a:r>
            <a:r>
              <a:rPr lang="en-IE" sz="2800" b="1" dirty="0">
                <a:latin typeface="Helvetica" panose="020B0604020202020204" pitchFamily="34" charset="0"/>
                <a:cs typeface="Helvetica" panose="020B0604020202020204" pitchFamily="34" charset="0"/>
              </a:rPr>
              <a:t> in travel</a:t>
            </a:r>
          </a:p>
        </p:txBody>
      </p:sp>
      <p:sp>
        <p:nvSpPr>
          <p:cNvPr id="6" name="Rounded Rectangle 5"/>
          <p:cNvSpPr/>
          <p:nvPr/>
        </p:nvSpPr>
        <p:spPr>
          <a:xfrm>
            <a:off x="388942" y="2083222"/>
            <a:ext cx="11546020" cy="951436"/>
          </a:xfrm>
          <a:prstGeom prst="roundRect">
            <a:avLst/>
          </a:prstGeom>
          <a:solidFill>
            <a:schemeClr val="accent4">
              <a:lumMod val="75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IE" sz="2400" dirty="0">
              <a:latin typeface="Times New Roman" panose="02020603050405020304" pitchFamily="18" charset="0"/>
              <a:cs typeface="Times New Roman" panose="02020603050405020304" pitchFamily="18" charset="0"/>
            </a:endParaRPr>
          </a:p>
          <a:p>
            <a:pPr algn="just"/>
            <a:r>
              <a:rPr lang="en-IE" sz="2800" b="1" dirty="0">
                <a:latin typeface="Helvetica" panose="020B0604020202020204" pitchFamily="34" charset="0"/>
                <a:cs typeface="Helvetica" panose="020B0604020202020204" pitchFamily="34" charset="0"/>
              </a:rPr>
              <a:t>Significant &amp; </a:t>
            </a:r>
            <a:r>
              <a:rPr lang="en-IE" sz="2800" b="1" dirty="0">
                <a:solidFill>
                  <a:srgbClr val="002060"/>
                </a:solidFill>
                <a:latin typeface="Helvetica" panose="020B0604020202020204" pitchFamily="34" charset="0"/>
                <a:cs typeface="Helvetica" panose="020B0604020202020204" pitchFamily="34" charset="0"/>
              </a:rPr>
              <a:t>rapidly growing </a:t>
            </a:r>
            <a:r>
              <a:rPr lang="en-IE" sz="2800" b="1" dirty="0">
                <a:latin typeface="Helvetica" panose="020B0604020202020204" pitchFamily="34" charset="0"/>
                <a:cs typeface="Helvetica" panose="020B0604020202020204" pitchFamily="34" charset="0"/>
              </a:rPr>
              <a:t>segment. An estimated </a:t>
            </a:r>
            <a:r>
              <a:rPr lang="en-IE" sz="2800" b="1" dirty="0">
                <a:solidFill>
                  <a:srgbClr val="002060"/>
                </a:solidFill>
                <a:latin typeface="Helvetica" panose="020B0604020202020204" pitchFamily="34" charset="0"/>
                <a:cs typeface="Helvetica" panose="020B0604020202020204" pitchFamily="34" charset="0"/>
              </a:rPr>
              <a:t>(300-330mn) </a:t>
            </a:r>
            <a:r>
              <a:rPr lang="en-IE" sz="2800" b="1" dirty="0">
                <a:latin typeface="Helvetica" panose="020B0604020202020204" pitchFamily="34" charset="0"/>
                <a:cs typeface="Helvetica" panose="020B0604020202020204" pitchFamily="34" charset="0"/>
              </a:rPr>
              <a:t>visitors to sacred sites annually       &amp;  </a:t>
            </a:r>
            <a:r>
              <a:rPr lang="en-IE" sz="2800" dirty="0">
                <a:latin typeface="Helvetica" panose="020B0604020202020204" pitchFamily="34" charset="0"/>
                <a:cs typeface="Helvetica" panose="020B0604020202020204" pitchFamily="34" charset="0"/>
              </a:rPr>
              <a:t>  </a:t>
            </a:r>
            <a:r>
              <a:rPr lang="en-IE" sz="2800" b="1" dirty="0">
                <a:solidFill>
                  <a:srgbClr val="002060"/>
                </a:solidFill>
                <a:latin typeface="Helvetica" panose="020B0604020202020204" pitchFamily="34" charset="0"/>
                <a:cs typeface="Helvetica" panose="020B0604020202020204" pitchFamily="34" charset="0"/>
              </a:rPr>
              <a:t>60%</a:t>
            </a:r>
            <a:r>
              <a:rPr lang="en-IE" sz="2800" dirty="0">
                <a:latin typeface="Helvetica" panose="020B0604020202020204" pitchFamily="34" charset="0"/>
                <a:cs typeface="Helvetica" panose="020B0604020202020204" pitchFamily="34" charset="0"/>
              </a:rPr>
              <a:t>  </a:t>
            </a:r>
            <a:r>
              <a:rPr lang="en-IE" sz="2800" b="1" dirty="0">
                <a:latin typeface="Helvetica" panose="020B0604020202020204" pitchFamily="34" charset="0"/>
                <a:cs typeface="Helvetica" panose="020B0604020202020204" pitchFamily="34" charset="0"/>
              </a:rPr>
              <a:t>Tourists,</a:t>
            </a:r>
          </a:p>
          <a:p>
            <a:pPr algn="just"/>
            <a:endParaRPr lang="en-IE" sz="2400" b="1" dirty="0">
              <a:solidFill>
                <a:schemeClr val="bg1"/>
              </a:solidFill>
              <a:latin typeface="Helvetica" panose="020B0604020202020204" pitchFamily="34" charset="0"/>
              <a:cs typeface="Helvetica" panose="020B0604020202020204" pitchFamily="34" charset="0"/>
            </a:endParaRPr>
          </a:p>
        </p:txBody>
      </p:sp>
      <p:sp>
        <p:nvSpPr>
          <p:cNvPr id="7" name="Rounded Rectangle 6"/>
          <p:cNvSpPr/>
          <p:nvPr/>
        </p:nvSpPr>
        <p:spPr>
          <a:xfrm>
            <a:off x="436710" y="4374343"/>
            <a:ext cx="11498252" cy="1018465"/>
          </a:xfrm>
          <a:prstGeom prst="roundRect">
            <a:avLst/>
          </a:prstGeom>
          <a:solidFill>
            <a:schemeClr val="accent4">
              <a:lumMod val="75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IE" sz="2800" b="1" dirty="0">
              <a:latin typeface="Times New Roman" panose="02020603050405020304" pitchFamily="18" charset="0"/>
              <a:cs typeface="Times New Roman" panose="02020603050405020304" pitchFamily="18" charset="0"/>
            </a:endParaRPr>
          </a:p>
          <a:p>
            <a:pPr algn="just"/>
            <a:r>
              <a:rPr lang="en-IE" sz="2800" b="1" dirty="0">
                <a:latin typeface="Helvetica" panose="020B0604020202020204" pitchFamily="34" charset="0"/>
                <a:cs typeface="Helvetica" panose="020B0604020202020204" pitchFamily="34" charset="0"/>
              </a:rPr>
              <a:t>Numbers expected to </a:t>
            </a:r>
            <a:r>
              <a:rPr lang="en-IE" sz="2800" b="1" dirty="0">
                <a:solidFill>
                  <a:srgbClr val="002060"/>
                </a:solidFill>
                <a:latin typeface="Helvetica" panose="020B0604020202020204" pitchFamily="34" charset="0"/>
                <a:cs typeface="Helvetica" panose="020B0604020202020204" pitchFamily="34" charset="0"/>
              </a:rPr>
              <a:t>DOUBLE</a:t>
            </a:r>
            <a:r>
              <a:rPr lang="en-IE" sz="2800" dirty="0">
                <a:latin typeface="Helvetica" panose="020B0604020202020204" pitchFamily="34" charset="0"/>
                <a:cs typeface="Helvetica" panose="020B0604020202020204" pitchFamily="34" charset="0"/>
              </a:rPr>
              <a:t> </a:t>
            </a:r>
            <a:r>
              <a:rPr lang="en-IE" sz="2800" b="1" dirty="0">
                <a:latin typeface="Helvetica" panose="020B0604020202020204" pitchFamily="34" charset="0"/>
                <a:cs typeface="Helvetica" panose="020B0604020202020204" pitchFamily="34" charset="0"/>
              </a:rPr>
              <a:t>in</a:t>
            </a:r>
            <a:r>
              <a:rPr lang="en-IE" sz="2800" dirty="0">
                <a:latin typeface="Helvetica" panose="020B0604020202020204" pitchFamily="34" charset="0"/>
                <a:cs typeface="Helvetica" panose="020B0604020202020204" pitchFamily="34" charset="0"/>
              </a:rPr>
              <a:t> </a:t>
            </a:r>
            <a:r>
              <a:rPr lang="en-IE" sz="2800" b="1" dirty="0">
                <a:solidFill>
                  <a:srgbClr val="002060"/>
                </a:solidFill>
                <a:latin typeface="Helvetica" panose="020B0604020202020204" pitchFamily="34" charset="0"/>
                <a:cs typeface="Helvetica" panose="020B0604020202020204" pitchFamily="34" charset="0"/>
              </a:rPr>
              <a:t>2020, and </a:t>
            </a:r>
            <a:r>
              <a:rPr lang="en-IE" sz="3200" b="1" dirty="0">
                <a:solidFill>
                  <a:srgbClr val="002060"/>
                </a:solidFill>
                <a:latin typeface="Helvetica" panose="020B0604020202020204" pitchFamily="34" charset="0"/>
                <a:cs typeface="Helvetica" panose="020B0604020202020204" pitchFamily="34" charset="0"/>
              </a:rPr>
              <a:t> 40%</a:t>
            </a:r>
            <a:r>
              <a:rPr lang="en-IE" sz="2800" dirty="0">
                <a:latin typeface="Helvetica" panose="020B0604020202020204" pitchFamily="34" charset="0"/>
                <a:cs typeface="Helvetica" panose="020B0604020202020204" pitchFamily="34" charset="0"/>
              </a:rPr>
              <a:t>  </a:t>
            </a:r>
            <a:r>
              <a:rPr lang="en-IE" sz="2800" b="1" dirty="0">
                <a:latin typeface="Helvetica" panose="020B0604020202020204" pitchFamily="34" charset="0"/>
                <a:cs typeface="Helvetica" panose="020B0604020202020204" pitchFamily="34" charset="0"/>
              </a:rPr>
              <a:t>from Europe, </a:t>
            </a:r>
            <a:endParaRPr lang="en-IE" sz="2800" b="1" dirty="0">
              <a:solidFill>
                <a:srgbClr val="002060"/>
              </a:solidFill>
              <a:latin typeface="Helvetica" panose="020B0604020202020204" pitchFamily="34" charset="0"/>
              <a:cs typeface="Helvetica" panose="020B0604020202020204" pitchFamily="34" charset="0"/>
            </a:endParaRPr>
          </a:p>
          <a:p>
            <a:pPr algn="just"/>
            <a:r>
              <a:rPr lang="en-IE" sz="2800" b="1" dirty="0">
                <a:solidFill>
                  <a:srgbClr val="002060"/>
                </a:solidFill>
                <a:latin typeface="Helvetica" panose="020B0604020202020204" pitchFamily="34" charset="0"/>
                <a:cs typeface="Helvetica" panose="020B0604020202020204" pitchFamily="34" charset="0"/>
              </a:rPr>
              <a:t>                                                                 </a:t>
            </a:r>
            <a:r>
              <a:rPr lang="en-IE" sz="2000" b="1" dirty="0">
                <a:solidFill>
                  <a:srgbClr val="7030A0"/>
                </a:solidFill>
                <a:latin typeface="Helvetica" panose="020B0604020202020204" pitchFamily="34" charset="0"/>
                <a:cs typeface="Helvetica" panose="020B0604020202020204" pitchFamily="34" charset="0"/>
              </a:rPr>
              <a:t>(UNWTO, 2014,  Tourism &amp; More, 2014) </a:t>
            </a:r>
          </a:p>
          <a:p>
            <a:pPr algn="just"/>
            <a:endParaRPr lang="en-IE" sz="20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436710" y="3265138"/>
            <a:ext cx="11498252" cy="912724"/>
          </a:xfrm>
          <a:prstGeom prst="roundRect">
            <a:avLst/>
          </a:prstGeom>
          <a:solidFill>
            <a:schemeClr val="accent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E" sz="2800" b="1" dirty="0">
              <a:solidFill>
                <a:schemeClr val="tx1"/>
              </a:solidFill>
              <a:latin typeface="Helvetica" panose="020B0604020202020204" pitchFamily="34" charset="0"/>
              <a:cs typeface="Helvetica" panose="020B0604020202020204" pitchFamily="34" charset="0"/>
            </a:endParaRPr>
          </a:p>
          <a:p>
            <a:pPr algn="ctr"/>
            <a:r>
              <a:rPr lang="en-IE" sz="2800" b="1" dirty="0">
                <a:solidFill>
                  <a:schemeClr val="tx1"/>
                </a:solidFill>
                <a:latin typeface="Helvetica" panose="020B0604020202020204" pitchFamily="34" charset="0"/>
                <a:cs typeface="Helvetica" panose="020B0604020202020204" pitchFamily="34" charset="0"/>
              </a:rPr>
              <a:t>Economic Benefit Estimated at </a:t>
            </a:r>
            <a:r>
              <a:rPr lang="en-IE" sz="2800" b="1" dirty="0">
                <a:solidFill>
                  <a:srgbClr val="002060"/>
                </a:solidFill>
                <a:latin typeface="Helvetica" panose="020B0604020202020204" pitchFamily="34" charset="0"/>
                <a:cs typeface="Helvetica" panose="020B0604020202020204" pitchFamily="34" charset="0"/>
              </a:rPr>
              <a:t>$18bn USD                                 </a:t>
            </a:r>
            <a:r>
              <a:rPr lang="en-IE" sz="2000" b="1" dirty="0">
                <a:solidFill>
                  <a:srgbClr val="7030A0"/>
                </a:solidFill>
                <a:latin typeface="Helvetica" panose="020B0604020202020204" pitchFamily="34" charset="0"/>
                <a:cs typeface="Helvetica" panose="020B0604020202020204" pitchFamily="34" charset="0"/>
              </a:rPr>
              <a:t>(Tourism &amp; More, 2014) </a:t>
            </a:r>
          </a:p>
          <a:p>
            <a:pPr algn="just"/>
            <a:endParaRPr lang="en-IE" b="1"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436710" y="5659607"/>
            <a:ext cx="11498252" cy="1018465"/>
          </a:xfrm>
          <a:prstGeom prst="roundRect">
            <a:avLst/>
          </a:prstGeom>
          <a:solidFill>
            <a:schemeClr val="accent2"/>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normAutofit/>
          </a:bodyPr>
          <a:lstStyle/>
          <a:p>
            <a:pPr marL="0" indent="0" algn="just">
              <a:buNone/>
            </a:pPr>
            <a:r>
              <a:rPr lang="en-IE" sz="2400" b="1" dirty="0">
                <a:latin typeface="Helvetica" panose="020B0604020202020204" pitchFamily="34" charset="0"/>
                <a:cs typeface="Helvetica" panose="020B0604020202020204" pitchFamily="34" charset="0"/>
              </a:rPr>
              <a:t>                                                   Appeal to people of all </a:t>
            </a:r>
            <a:r>
              <a:rPr lang="en-IE" sz="2400" b="1" dirty="0">
                <a:solidFill>
                  <a:srgbClr val="002060"/>
                </a:solidFill>
                <a:latin typeface="Helvetica" panose="020B0604020202020204" pitchFamily="34" charset="0"/>
                <a:cs typeface="Helvetica" panose="020B0604020202020204" pitchFamily="34" charset="0"/>
              </a:rPr>
              <a:t>ages</a:t>
            </a:r>
            <a:r>
              <a:rPr lang="en-IE" sz="2400" dirty="0">
                <a:latin typeface="Helvetica" panose="020B0604020202020204" pitchFamily="34" charset="0"/>
                <a:cs typeface="Helvetica" panose="020B0604020202020204" pitchFamily="34" charset="0"/>
              </a:rPr>
              <a:t> </a:t>
            </a:r>
            <a:r>
              <a:rPr lang="en-IE" sz="2400" b="1" dirty="0">
                <a:latin typeface="Helvetica" panose="020B0604020202020204" pitchFamily="34" charset="0"/>
                <a:cs typeface="Helvetica" panose="020B0604020202020204" pitchFamily="34" charset="0"/>
              </a:rPr>
              <a:t>and all </a:t>
            </a:r>
            <a:r>
              <a:rPr lang="en-IE" sz="2400" b="1" dirty="0">
                <a:solidFill>
                  <a:srgbClr val="002060"/>
                </a:solidFill>
                <a:latin typeface="Helvetica" panose="020B0604020202020204" pitchFamily="34" charset="0"/>
                <a:cs typeface="Helvetica" panose="020B0604020202020204" pitchFamily="34" charset="0"/>
              </a:rPr>
              <a:t>nationalities</a:t>
            </a:r>
          </a:p>
        </p:txBody>
      </p:sp>
      <p:pic>
        <p:nvPicPr>
          <p:cNvPr id="11" name="Picture 10">
            <a:extLst>
              <a:ext uri="{FF2B5EF4-FFF2-40B4-BE49-F238E27FC236}">
                <a16:creationId xmlns:a16="http://schemas.microsoft.com/office/drawing/2014/main" id="{3710C65E-2CAD-480B-98C6-B29B6EA3E753}"/>
              </a:ext>
            </a:extLst>
          </p:cNvPr>
          <p:cNvPicPr/>
          <p:nvPr/>
        </p:nvPicPr>
        <p:blipFill>
          <a:blip r:embed="rId3"/>
          <a:stretch>
            <a:fillRect/>
          </a:stretch>
        </p:blipFill>
        <p:spPr>
          <a:xfrm>
            <a:off x="436710" y="5659607"/>
            <a:ext cx="4308711" cy="1018465"/>
          </a:xfrm>
          <a:prstGeom prst="rect">
            <a:avLst/>
          </a:prstGeom>
        </p:spPr>
      </p:pic>
    </p:spTree>
    <p:extLst>
      <p:ext uri="{BB962C8B-B14F-4D97-AF65-F5344CB8AC3E}">
        <p14:creationId xmlns:p14="http://schemas.microsoft.com/office/powerpoint/2010/main" val="22573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52E2-4E05-469F-9751-3D2815C60231}"/>
              </a:ext>
            </a:extLst>
          </p:cNvPr>
          <p:cNvSpPr>
            <a:spLocks noGrp="1"/>
          </p:cNvSpPr>
          <p:nvPr>
            <p:ph type="title"/>
          </p:nvPr>
        </p:nvSpPr>
        <p:spPr>
          <a:xfrm>
            <a:off x="838200" y="280720"/>
            <a:ext cx="10515600" cy="400317"/>
          </a:xfrm>
        </p:spPr>
        <p:txBody>
          <a:bodyPr>
            <a:normAutofit fontScale="90000"/>
          </a:bodyPr>
          <a:lstStyle/>
          <a:p>
            <a:endParaRPr lang="en-IE" dirty="0"/>
          </a:p>
        </p:txBody>
      </p:sp>
      <p:sp>
        <p:nvSpPr>
          <p:cNvPr id="3" name="Content Placeholder 2">
            <a:extLst>
              <a:ext uri="{FF2B5EF4-FFF2-40B4-BE49-F238E27FC236}">
                <a16:creationId xmlns:a16="http://schemas.microsoft.com/office/drawing/2014/main" id="{D6007707-DC7C-4605-A2F2-8A3D8B835F16}"/>
              </a:ext>
            </a:extLst>
          </p:cNvPr>
          <p:cNvSpPr>
            <a:spLocks noGrp="1"/>
          </p:cNvSpPr>
          <p:nvPr>
            <p:ph idx="1"/>
          </p:nvPr>
        </p:nvSpPr>
        <p:spPr>
          <a:xfrm>
            <a:off x="838200" y="1209822"/>
            <a:ext cx="10515600" cy="5261316"/>
          </a:xfrm>
        </p:spPr>
        <p:txBody>
          <a:bodyPr/>
          <a:lstStyle/>
          <a:p>
            <a:pPr marL="0" indent="0">
              <a:buNone/>
            </a:pPr>
            <a:endParaRPr lang="en-IE" dirty="0"/>
          </a:p>
        </p:txBody>
      </p:sp>
      <p:sp>
        <p:nvSpPr>
          <p:cNvPr id="4" name="Plaque 3">
            <a:extLst>
              <a:ext uri="{FF2B5EF4-FFF2-40B4-BE49-F238E27FC236}">
                <a16:creationId xmlns:a16="http://schemas.microsoft.com/office/drawing/2014/main" id="{1FB76CD9-6B6F-4D43-9B78-5C45827F4F0D}"/>
              </a:ext>
            </a:extLst>
          </p:cNvPr>
          <p:cNvSpPr/>
          <p:nvPr/>
        </p:nvSpPr>
        <p:spPr>
          <a:xfrm>
            <a:off x="1186374" y="1209822"/>
            <a:ext cx="10016197" cy="2588455"/>
          </a:xfrm>
          <a:prstGeom prst="plaque">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v"/>
            </a:pPr>
            <a:endParaRPr lang="en-IE" sz="2400" dirty="0">
              <a:solidFill>
                <a:schemeClr val="tx1"/>
              </a:solidFill>
              <a:latin typeface="Helvetica" panose="020B0604020202020204" pitchFamily="34" charset="0"/>
              <a:cs typeface="Helvetica" panose="020B0604020202020204" pitchFamily="34" charset="0"/>
            </a:endParaRPr>
          </a:p>
          <a:p>
            <a:pPr>
              <a:buFont typeface="Wingdings" panose="05000000000000000000" pitchFamily="2" charset="2"/>
              <a:buChar char="v"/>
            </a:pPr>
            <a:endParaRPr lang="en-IE" sz="2400" dirty="0">
              <a:solidFill>
                <a:schemeClr val="tx1"/>
              </a:solidFill>
              <a:latin typeface="Helvetica" panose="020B0604020202020204" pitchFamily="34" charset="0"/>
              <a:cs typeface="Helvetica" panose="020B0604020202020204" pitchFamily="34" charset="0"/>
            </a:endParaRPr>
          </a:p>
          <a:p>
            <a:pPr>
              <a:buFont typeface="Wingdings" panose="05000000000000000000" pitchFamily="2" charset="2"/>
              <a:buChar char="v"/>
            </a:pPr>
            <a:endParaRPr lang="en-IE" sz="2400" dirty="0">
              <a:solidFill>
                <a:schemeClr val="tx1"/>
              </a:solidFill>
              <a:latin typeface="Helvetica" panose="020B0604020202020204" pitchFamily="34" charset="0"/>
              <a:cs typeface="Helvetica" panose="020B0604020202020204" pitchFamily="34" charset="0"/>
            </a:endParaRPr>
          </a:p>
          <a:p>
            <a:pPr>
              <a:buFont typeface="Wingdings" panose="05000000000000000000" pitchFamily="2" charset="2"/>
              <a:buChar char="v"/>
            </a:pPr>
            <a:endParaRPr lang="en-IE" sz="2400" dirty="0">
              <a:solidFill>
                <a:schemeClr val="tx1"/>
              </a:solidFill>
              <a:latin typeface="Helvetica" panose="020B0604020202020204" pitchFamily="34" charset="0"/>
              <a:cs typeface="Helvetica" panose="020B0604020202020204" pitchFamily="34" charset="0"/>
            </a:endParaRPr>
          </a:p>
          <a:p>
            <a:pPr>
              <a:buFont typeface="Wingdings" panose="05000000000000000000" pitchFamily="2" charset="2"/>
              <a:buChar char="v"/>
            </a:pPr>
            <a:r>
              <a:rPr lang="en-IE" sz="2400" dirty="0">
                <a:solidFill>
                  <a:schemeClr val="tx1"/>
                </a:solidFill>
                <a:latin typeface="Helvetica" panose="020B0604020202020204" pitchFamily="34" charset="0"/>
                <a:cs typeface="Helvetica" panose="020B0604020202020204" pitchFamily="34" charset="0"/>
              </a:rPr>
              <a:t>Despite  the global recession there was 5% increased in Religious Tourism to Ireland </a:t>
            </a:r>
          </a:p>
          <a:p>
            <a:r>
              <a:rPr lang="en-IE" dirty="0">
                <a:latin typeface="Helvetica" panose="020B0604020202020204" pitchFamily="34" charset="0"/>
                <a:cs typeface="Helvetica" panose="020B0604020202020204" pitchFamily="34" charset="0"/>
              </a:rPr>
              <a:t>                                                                                                 </a:t>
            </a:r>
            <a:r>
              <a:rPr lang="en-IE" sz="1400" b="1" dirty="0">
                <a:solidFill>
                  <a:srgbClr val="002060"/>
                </a:solidFill>
                <a:latin typeface="Helvetica" panose="020B0604020202020204" pitchFamily="34" charset="0"/>
                <a:cs typeface="Helvetica" panose="020B0604020202020204" pitchFamily="34" charset="0"/>
              </a:rPr>
              <a:t>(Tour Operator Globus, 2011)</a:t>
            </a:r>
          </a:p>
          <a:p>
            <a:endParaRPr lang="en-IE" sz="1400" b="1" dirty="0">
              <a:solidFill>
                <a:srgbClr val="002060"/>
              </a:solidFill>
              <a:latin typeface="Helvetica" panose="020B0604020202020204" pitchFamily="34" charset="0"/>
              <a:cs typeface="Helvetica" panose="020B0604020202020204" pitchFamily="34" charset="0"/>
            </a:endParaRPr>
          </a:p>
          <a:p>
            <a:endParaRPr lang="en-IE" sz="1400" b="1" dirty="0">
              <a:solidFill>
                <a:srgbClr val="002060"/>
              </a:solidFill>
              <a:latin typeface="Helvetica" panose="020B0604020202020204" pitchFamily="34" charset="0"/>
              <a:cs typeface="Helvetica" panose="020B0604020202020204" pitchFamily="34" charset="0"/>
            </a:endParaRPr>
          </a:p>
          <a:p>
            <a:pPr>
              <a:buFont typeface="Wingdings" panose="05000000000000000000" pitchFamily="2" charset="2"/>
              <a:buChar char="v"/>
            </a:pPr>
            <a:r>
              <a:rPr lang="en-IE" sz="2400" dirty="0">
                <a:solidFill>
                  <a:schemeClr val="tx1"/>
                </a:solidFill>
                <a:latin typeface="Helvetica" panose="020B0604020202020204" pitchFamily="34" charset="0"/>
                <a:cs typeface="Helvetica" panose="020B0604020202020204" pitchFamily="34" charset="0"/>
              </a:rPr>
              <a:t>Steep Increase in Religious / Spiritual Tourists in Ireland </a:t>
            </a:r>
          </a:p>
          <a:p>
            <a:r>
              <a:rPr lang="en-IE" b="1" dirty="0">
                <a:solidFill>
                  <a:srgbClr val="002060"/>
                </a:solidFill>
                <a:latin typeface="Helvetica" panose="020B0604020202020204" pitchFamily="34" charset="0"/>
                <a:cs typeface="Helvetica" panose="020B0604020202020204" pitchFamily="34" charset="0"/>
              </a:rPr>
              <a:t>                                                                                                                </a:t>
            </a:r>
            <a:r>
              <a:rPr lang="en-IE" sz="1400" b="1" dirty="0">
                <a:solidFill>
                  <a:srgbClr val="002060"/>
                </a:solidFill>
                <a:latin typeface="Helvetica" panose="020B0604020202020204" pitchFamily="34" charset="0"/>
                <a:cs typeface="Helvetica" panose="020B0604020202020204" pitchFamily="34" charset="0"/>
              </a:rPr>
              <a:t>(Enongene, 2016) </a:t>
            </a:r>
          </a:p>
          <a:p>
            <a:endParaRPr lang="en-IE" sz="1400" b="1" dirty="0">
              <a:solidFill>
                <a:srgbClr val="002060"/>
              </a:solidFill>
              <a:latin typeface="Helvetica" panose="020B0604020202020204" pitchFamily="34" charset="0"/>
              <a:cs typeface="Helvetica" panose="020B0604020202020204" pitchFamily="34" charset="0"/>
            </a:endParaRPr>
          </a:p>
          <a:p>
            <a:endParaRPr lang="en-IE" sz="1400" b="1" dirty="0">
              <a:solidFill>
                <a:srgbClr val="002060"/>
              </a:solidFill>
              <a:latin typeface="Helvetica" panose="020B0604020202020204" pitchFamily="34" charset="0"/>
              <a:cs typeface="Helvetica" panose="020B0604020202020204" pitchFamily="34" charset="0"/>
            </a:endParaRPr>
          </a:p>
          <a:p>
            <a:endParaRPr lang="en-IE" sz="1400" b="1" dirty="0">
              <a:solidFill>
                <a:srgbClr val="002060"/>
              </a:solidFill>
              <a:latin typeface="Helvetica" panose="020B0604020202020204" pitchFamily="34" charset="0"/>
              <a:cs typeface="Helvetica" panose="020B0604020202020204" pitchFamily="34" charset="0"/>
            </a:endParaRPr>
          </a:p>
          <a:p>
            <a:pPr algn="ctr"/>
            <a:endParaRPr lang="en-IE" sz="2400" b="1" dirty="0">
              <a:solidFill>
                <a:srgbClr val="002060"/>
              </a:solidFill>
              <a:latin typeface="Helvetica" panose="020B0604020202020204" pitchFamily="34" charset="0"/>
              <a:cs typeface="Helvetica" panose="020B0604020202020204" pitchFamily="34" charset="0"/>
            </a:endParaRPr>
          </a:p>
          <a:p>
            <a:pPr algn="ctr"/>
            <a:r>
              <a:rPr lang="en-IE" sz="1400" b="1" dirty="0">
                <a:solidFill>
                  <a:srgbClr val="002060"/>
                </a:solidFill>
                <a:latin typeface="Helvetica" panose="020B0604020202020204" pitchFamily="34" charset="0"/>
                <a:cs typeface="Helvetica" panose="020B0604020202020204" pitchFamily="34" charset="0"/>
              </a:rPr>
              <a:t>                                                            </a:t>
            </a:r>
          </a:p>
          <a:p>
            <a:pPr algn="ctr"/>
            <a:r>
              <a:rPr lang="en-IE" sz="1400" b="1" dirty="0">
                <a:solidFill>
                  <a:srgbClr val="002060"/>
                </a:solidFill>
                <a:latin typeface="Helvetica" panose="020B0604020202020204" pitchFamily="34" charset="0"/>
                <a:cs typeface="Helvetica" panose="020B0604020202020204" pitchFamily="34" charset="0"/>
              </a:rPr>
              <a:t>                                                                  </a:t>
            </a:r>
            <a:r>
              <a:rPr lang="en-IE" sz="1400" b="1" dirty="0">
                <a:latin typeface="Helvetica" panose="020B0604020202020204" pitchFamily="34" charset="0"/>
                <a:cs typeface="Helvetica" panose="020B0604020202020204" pitchFamily="34" charset="0"/>
              </a:rPr>
              <a:t>(Enongene &amp; Griffin, 2017)</a:t>
            </a:r>
          </a:p>
        </p:txBody>
      </p:sp>
      <p:sp>
        <p:nvSpPr>
          <p:cNvPr id="5" name="Rectangle: Rounded Corners 4">
            <a:extLst>
              <a:ext uri="{FF2B5EF4-FFF2-40B4-BE49-F238E27FC236}">
                <a16:creationId xmlns:a16="http://schemas.microsoft.com/office/drawing/2014/main" id="{8FA9ECF4-2C5D-4E55-8BF7-474192B3DEF9}"/>
              </a:ext>
            </a:extLst>
          </p:cNvPr>
          <p:cNvSpPr/>
          <p:nvPr/>
        </p:nvSpPr>
        <p:spPr>
          <a:xfrm>
            <a:off x="3390314" y="266947"/>
            <a:ext cx="4867422" cy="40031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002060"/>
                </a:solidFill>
                <a:latin typeface="Helvetica" panose="020B0604020202020204" pitchFamily="34" charset="0"/>
                <a:cs typeface="Helvetica" panose="020B0604020202020204" pitchFamily="34" charset="0"/>
              </a:rPr>
              <a:t>In the Irish Context</a:t>
            </a:r>
            <a:endParaRPr lang="en-IE" sz="2400" dirty="0"/>
          </a:p>
        </p:txBody>
      </p:sp>
      <p:sp>
        <p:nvSpPr>
          <p:cNvPr id="6" name="Rectangle 5">
            <a:extLst>
              <a:ext uri="{FF2B5EF4-FFF2-40B4-BE49-F238E27FC236}">
                <a16:creationId xmlns:a16="http://schemas.microsoft.com/office/drawing/2014/main" id="{168342C1-62BC-4AC9-A5DF-19ED30B9DAD5}"/>
              </a:ext>
            </a:extLst>
          </p:cNvPr>
          <p:cNvSpPr/>
          <p:nvPr/>
        </p:nvSpPr>
        <p:spPr>
          <a:xfrm>
            <a:off x="1678744" y="4391613"/>
            <a:ext cx="9031458" cy="1862723"/>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002060"/>
                </a:solidFill>
                <a:latin typeface="Helvetica" panose="020B0604020202020204" pitchFamily="34" charset="0"/>
                <a:cs typeface="Helvetica" panose="020B0604020202020204" pitchFamily="34" charset="0"/>
              </a:rPr>
              <a:t>Some Changes in Traditional Practice of Pilgrimage are seen among Modern-day Pilgrims </a:t>
            </a:r>
          </a:p>
          <a:p>
            <a:pPr algn="ctr"/>
            <a:endParaRPr lang="en-IE" b="1" dirty="0">
              <a:solidFill>
                <a:srgbClr val="002060"/>
              </a:solidFill>
              <a:latin typeface="Helvetica" panose="020B0604020202020204" pitchFamily="34" charset="0"/>
              <a:cs typeface="Helvetica" panose="020B0604020202020204" pitchFamily="34" charset="0"/>
            </a:endParaRPr>
          </a:p>
          <a:p>
            <a:pPr algn="ctr"/>
            <a:r>
              <a:rPr lang="en-IE" b="1" dirty="0">
                <a:solidFill>
                  <a:srgbClr val="002060"/>
                </a:solidFill>
                <a:latin typeface="Helvetica" panose="020B0604020202020204" pitchFamily="34" charset="0"/>
                <a:cs typeface="Helvetica" panose="020B0604020202020204" pitchFamily="34" charset="0"/>
              </a:rPr>
              <a:t>                                                           (</a:t>
            </a:r>
            <a:r>
              <a:rPr lang="en-IE" b="1" dirty="0" err="1">
                <a:solidFill>
                  <a:srgbClr val="002060"/>
                </a:solidFill>
                <a:latin typeface="Helvetica" panose="020B0604020202020204" pitchFamily="34" charset="0"/>
                <a:cs typeface="Helvetica" panose="020B0604020202020204" pitchFamily="34" charset="0"/>
              </a:rPr>
              <a:t>Kartal</a:t>
            </a:r>
            <a:r>
              <a:rPr lang="en-IE" b="1" dirty="0">
                <a:solidFill>
                  <a:srgbClr val="002060"/>
                </a:solidFill>
                <a:latin typeface="Helvetica" panose="020B0604020202020204" pitchFamily="34" charset="0"/>
                <a:cs typeface="Helvetica" panose="020B0604020202020204" pitchFamily="34" charset="0"/>
              </a:rPr>
              <a:t> </a:t>
            </a:r>
            <a:r>
              <a:rPr lang="en-IE" b="1" i="1" dirty="0">
                <a:solidFill>
                  <a:srgbClr val="002060"/>
                </a:solidFill>
                <a:latin typeface="Helvetica" panose="020B0604020202020204" pitchFamily="34" charset="0"/>
                <a:cs typeface="Helvetica" panose="020B0604020202020204" pitchFamily="34" charset="0"/>
              </a:rPr>
              <a:t>et al</a:t>
            </a:r>
            <a:r>
              <a:rPr lang="en-IE" b="1" dirty="0">
                <a:solidFill>
                  <a:srgbClr val="002060"/>
                </a:solidFill>
                <a:latin typeface="Helvetica" panose="020B0604020202020204" pitchFamily="34" charset="0"/>
                <a:cs typeface="Helvetica" panose="020B0604020202020204" pitchFamily="34" charset="0"/>
              </a:rPr>
              <a:t>, 2015; Enongene &amp; Griffin, 2017)</a:t>
            </a:r>
          </a:p>
        </p:txBody>
      </p:sp>
    </p:spTree>
    <p:extLst>
      <p:ext uri="{BB962C8B-B14F-4D97-AF65-F5344CB8AC3E}">
        <p14:creationId xmlns:p14="http://schemas.microsoft.com/office/powerpoint/2010/main" val="75630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DFC7-A40B-4528-BDFB-FAAE92D787A0}"/>
              </a:ext>
            </a:extLst>
          </p:cNvPr>
          <p:cNvSpPr>
            <a:spLocks noGrp="1"/>
          </p:cNvSpPr>
          <p:nvPr>
            <p:ph type="title"/>
          </p:nvPr>
        </p:nvSpPr>
        <p:spPr>
          <a:xfrm>
            <a:off x="838200" y="331077"/>
            <a:ext cx="10515600" cy="580806"/>
          </a:xfrm>
        </p:spPr>
        <p:txBody>
          <a:bodyPr>
            <a:normAutofit/>
          </a:bodyPr>
          <a:lstStyle/>
          <a:p>
            <a:pPr algn="ctr"/>
            <a:r>
              <a:rPr lang="en-IE" sz="2800" b="1" dirty="0">
                <a:latin typeface="Helvetica" panose="020B0604020202020204" pitchFamily="34" charset="0"/>
                <a:cs typeface="Helvetica" panose="020B0604020202020204" pitchFamily="34" charset="0"/>
              </a:rPr>
              <a:t>Changing Nature of Contemporary Christian Pilgrims </a:t>
            </a:r>
          </a:p>
        </p:txBody>
      </p:sp>
      <p:sp>
        <p:nvSpPr>
          <p:cNvPr id="3" name="Content Placeholder 2">
            <a:extLst>
              <a:ext uri="{FF2B5EF4-FFF2-40B4-BE49-F238E27FC236}">
                <a16:creationId xmlns:a16="http://schemas.microsoft.com/office/drawing/2014/main" id="{5B7DEF05-9CD1-45EC-99CD-A58AD64D0654}"/>
              </a:ext>
            </a:extLst>
          </p:cNvPr>
          <p:cNvSpPr>
            <a:spLocks noGrp="1"/>
          </p:cNvSpPr>
          <p:nvPr>
            <p:ph idx="1"/>
          </p:nvPr>
        </p:nvSpPr>
        <p:spPr>
          <a:xfrm>
            <a:off x="110359" y="911882"/>
            <a:ext cx="11934496" cy="5818223"/>
          </a:xfrm>
        </p:spPr>
        <p:txBody>
          <a:bodyPr/>
          <a:lstStyle/>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p:txBody>
      </p:sp>
      <p:sp>
        <p:nvSpPr>
          <p:cNvPr id="4" name="Oval 3">
            <a:extLst>
              <a:ext uri="{FF2B5EF4-FFF2-40B4-BE49-F238E27FC236}">
                <a16:creationId xmlns:a16="http://schemas.microsoft.com/office/drawing/2014/main" id="{1FE2673C-DA69-4D03-8377-EFBD9A7676AC}"/>
              </a:ext>
            </a:extLst>
          </p:cNvPr>
          <p:cNvSpPr/>
          <p:nvPr/>
        </p:nvSpPr>
        <p:spPr>
          <a:xfrm>
            <a:off x="4776955" y="1837764"/>
            <a:ext cx="2732690" cy="2191407"/>
          </a:xfrm>
          <a:prstGeom prst="ellipse">
            <a:avLst/>
          </a:prstGeom>
          <a:solidFill>
            <a:schemeClr val="bg2">
              <a:lumMod val="5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latin typeface="Helvetica" panose="020B0604020202020204" pitchFamily="34" charset="0"/>
                <a:cs typeface="Helvetica" panose="020B0604020202020204" pitchFamily="34" charset="0"/>
              </a:rPr>
              <a:t>Typical Faith-based Tourist</a:t>
            </a:r>
          </a:p>
        </p:txBody>
      </p:sp>
      <p:sp>
        <p:nvSpPr>
          <p:cNvPr id="6" name="Oval 5">
            <a:extLst>
              <a:ext uri="{FF2B5EF4-FFF2-40B4-BE49-F238E27FC236}">
                <a16:creationId xmlns:a16="http://schemas.microsoft.com/office/drawing/2014/main" id="{B4D80F7B-0460-4DBE-9328-E871515DE864}"/>
              </a:ext>
            </a:extLst>
          </p:cNvPr>
          <p:cNvSpPr/>
          <p:nvPr/>
        </p:nvSpPr>
        <p:spPr>
          <a:xfrm>
            <a:off x="3074276" y="2367448"/>
            <a:ext cx="1983833" cy="124124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Changing Needs</a:t>
            </a:r>
          </a:p>
        </p:txBody>
      </p:sp>
      <p:sp>
        <p:nvSpPr>
          <p:cNvPr id="7" name="Oval 6">
            <a:extLst>
              <a:ext uri="{FF2B5EF4-FFF2-40B4-BE49-F238E27FC236}">
                <a16:creationId xmlns:a16="http://schemas.microsoft.com/office/drawing/2014/main" id="{7A9F3DF4-FC97-4656-9868-42747A52044B}"/>
              </a:ext>
            </a:extLst>
          </p:cNvPr>
          <p:cNvSpPr/>
          <p:nvPr/>
        </p:nvSpPr>
        <p:spPr>
          <a:xfrm>
            <a:off x="7378264" y="2340145"/>
            <a:ext cx="2170383" cy="118664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Changing Expectation of Site </a:t>
            </a:r>
          </a:p>
        </p:txBody>
      </p:sp>
      <p:sp>
        <p:nvSpPr>
          <p:cNvPr id="8" name="Oval 7">
            <a:extLst>
              <a:ext uri="{FF2B5EF4-FFF2-40B4-BE49-F238E27FC236}">
                <a16:creationId xmlns:a16="http://schemas.microsoft.com/office/drawing/2014/main" id="{43651A0C-2058-4083-8F33-1589B627050A}"/>
              </a:ext>
            </a:extLst>
          </p:cNvPr>
          <p:cNvSpPr/>
          <p:nvPr/>
        </p:nvSpPr>
        <p:spPr>
          <a:xfrm>
            <a:off x="5058109" y="3691178"/>
            <a:ext cx="2170383" cy="1186643"/>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Changing Purchasing behaviour </a:t>
            </a:r>
          </a:p>
        </p:txBody>
      </p:sp>
      <p:sp>
        <p:nvSpPr>
          <p:cNvPr id="9" name="Rectangle: Rounded Corners 8">
            <a:extLst>
              <a:ext uri="{FF2B5EF4-FFF2-40B4-BE49-F238E27FC236}">
                <a16:creationId xmlns:a16="http://schemas.microsoft.com/office/drawing/2014/main" id="{F493DDE1-070E-4893-83DA-AA054FAFFF20}"/>
              </a:ext>
            </a:extLst>
          </p:cNvPr>
          <p:cNvSpPr/>
          <p:nvPr/>
        </p:nvSpPr>
        <p:spPr>
          <a:xfrm>
            <a:off x="304801" y="5108028"/>
            <a:ext cx="3431628" cy="1418895"/>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b="1" dirty="0">
                <a:solidFill>
                  <a:schemeClr val="tx1"/>
                </a:solidFill>
                <a:latin typeface="Helvetica" panose="020B0604020202020204" pitchFamily="34" charset="0"/>
                <a:cs typeface="Helvetica" panose="020B0604020202020204" pitchFamily="34" charset="0"/>
              </a:rPr>
              <a:t>Growing Need for Entertaining Experiences and </a:t>
            </a:r>
            <a:r>
              <a:rPr lang="en-IE" b="1" dirty="0">
                <a:solidFill>
                  <a:srgbClr val="7030A0"/>
                </a:solidFill>
                <a:latin typeface="Helvetica" panose="020B0604020202020204" pitchFamily="34" charset="0"/>
                <a:cs typeface="Helvetica" panose="020B0604020202020204" pitchFamily="34" charset="0"/>
              </a:rPr>
              <a:t>Satisfaction</a:t>
            </a:r>
            <a:r>
              <a:rPr lang="en-IE" b="1" dirty="0">
                <a:solidFill>
                  <a:schemeClr val="tx1"/>
                </a:solidFill>
                <a:latin typeface="Helvetica" panose="020B0604020202020204" pitchFamily="34" charset="0"/>
                <a:cs typeface="Helvetica" panose="020B0604020202020204" pitchFamily="34" charset="0"/>
              </a:rPr>
              <a:t> from the </a:t>
            </a:r>
            <a:r>
              <a:rPr lang="en-IE" b="1" dirty="0">
                <a:solidFill>
                  <a:srgbClr val="002060"/>
                </a:solidFill>
                <a:latin typeface="Helvetica" panose="020B0604020202020204" pitchFamily="34" charset="0"/>
                <a:cs typeface="Helvetica" panose="020B0604020202020204" pitchFamily="34" charset="0"/>
              </a:rPr>
              <a:t>spiritual renewal services </a:t>
            </a:r>
          </a:p>
        </p:txBody>
      </p:sp>
      <p:cxnSp>
        <p:nvCxnSpPr>
          <p:cNvPr id="12" name="Connector: Elbow 11">
            <a:extLst>
              <a:ext uri="{FF2B5EF4-FFF2-40B4-BE49-F238E27FC236}">
                <a16:creationId xmlns:a16="http://schemas.microsoft.com/office/drawing/2014/main" id="{70295543-D121-49C6-8CFE-4314D72DF50D}"/>
              </a:ext>
            </a:extLst>
          </p:cNvPr>
          <p:cNvCxnSpPr>
            <a:cxnSpLocks/>
            <a:stCxn id="6" idx="2"/>
          </p:cNvCxnSpPr>
          <p:nvPr/>
        </p:nvCxnSpPr>
        <p:spPr>
          <a:xfrm rot="10800000" flipV="1">
            <a:off x="1563416" y="2988071"/>
            <a:ext cx="1510861" cy="1993831"/>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1F264AA-D984-4DFA-B40E-CA095932A083}"/>
              </a:ext>
            </a:extLst>
          </p:cNvPr>
          <p:cNvSpPr/>
          <p:nvPr/>
        </p:nvSpPr>
        <p:spPr>
          <a:xfrm>
            <a:off x="9138746" y="4650827"/>
            <a:ext cx="2790496" cy="892636"/>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Infrastructural Changes </a:t>
            </a:r>
          </a:p>
        </p:txBody>
      </p:sp>
      <p:cxnSp>
        <p:nvCxnSpPr>
          <p:cNvPr id="21" name="Connector: Elbow 20">
            <a:extLst>
              <a:ext uri="{FF2B5EF4-FFF2-40B4-BE49-F238E27FC236}">
                <a16:creationId xmlns:a16="http://schemas.microsoft.com/office/drawing/2014/main" id="{42042030-7148-41E8-85F8-EE42B332BA78}"/>
              </a:ext>
            </a:extLst>
          </p:cNvPr>
          <p:cNvCxnSpPr>
            <a:cxnSpLocks/>
            <a:stCxn id="7" idx="6"/>
          </p:cNvCxnSpPr>
          <p:nvPr/>
        </p:nvCxnSpPr>
        <p:spPr>
          <a:xfrm>
            <a:off x="9548647" y="2933467"/>
            <a:ext cx="1376856" cy="1717361"/>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Hexagon 27">
            <a:extLst>
              <a:ext uri="{FF2B5EF4-FFF2-40B4-BE49-F238E27FC236}">
                <a16:creationId xmlns:a16="http://schemas.microsoft.com/office/drawing/2014/main" id="{924A173E-F25F-492C-8965-5694D734BAD7}"/>
              </a:ext>
            </a:extLst>
          </p:cNvPr>
          <p:cNvSpPr/>
          <p:nvPr/>
        </p:nvSpPr>
        <p:spPr>
          <a:xfrm>
            <a:off x="4624557" y="5571804"/>
            <a:ext cx="3037485" cy="955119"/>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Consumption of High- End Products </a:t>
            </a:r>
          </a:p>
        </p:txBody>
      </p:sp>
      <p:cxnSp>
        <p:nvCxnSpPr>
          <p:cNvPr id="30" name="Connector: Elbow 29">
            <a:extLst>
              <a:ext uri="{FF2B5EF4-FFF2-40B4-BE49-F238E27FC236}">
                <a16:creationId xmlns:a16="http://schemas.microsoft.com/office/drawing/2014/main" id="{0835F6B2-2C51-461C-BEF1-C20EBEAD8CEF}"/>
              </a:ext>
            </a:extLst>
          </p:cNvPr>
          <p:cNvCxnSpPr>
            <a:cxnSpLocks/>
          </p:cNvCxnSpPr>
          <p:nvPr/>
        </p:nvCxnSpPr>
        <p:spPr>
          <a:xfrm rot="16200000" flipH="1">
            <a:off x="5818721" y="5244588"/>
            <a:ext cx="654431" cy="1"/>
          </a:xfrm>
          <a:prstGeom prst="bentConnector3">
            <a:avLst>
              <a:gd name="adj1" fmla="val 50000"/>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8F5522-DD3D-45E1-B679-C32EB82A64B0}"/>
              </a:ext>
            </a:extLst>
          </p:cNvPr>
          <p:cNvSpPr/>
          <p:nvPr/>
        </p:nvSpPr>
        <p:spPr>
          <a:xfrm>
            <a:off x="9548647" y="6512484"/>
            <a:ext cx="1955580" cy="20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The Author’s  2018</a:t>
            </a:r>
          </a:p>
        </p:txBody>
      </p:sp>
    </p:spTree>
    <p:extLst>
      <p:ext uri="{BB962C8B-B14F-4D97-AF65-F5344CB8AC3E}">
        <p14:creationId xmlns:p14="http://schemas.microsoft.com/office/powerpoint/2010/main" val="333618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F1B5-C706-4BC8-B485-4BE4AE40F5E2}"/>
              </a:ext>
            </a:extLst>
          </p:cNvPr>
          <p:cNvSpPr>
            <a:spLocks noGrp="1"/>
          </p:cNvSpPr>
          <p:nvPr>
            <p:ph type="title"/>
          </p:nvPr>
        </p:nvSpPr>
        <p:spPr>
          <a:xfrm>
            <a:off x="1106214" y="147886"/>
            <a:ext cx="10515600" cy="457800"/>
          </a:xfrm>
        </p:spPr>
        <p:txBody>
          <a:bodyPr>
            <a:noAutofit/>
          </a:bodyPr>
          <a:lstStyle/>
          <a:p>
            <a:pPr algn="ctr"/>
            <a:r>
              <a:rPr lang="en-IE" sz="2800" b="1" dirty="0">
                <a:latin typeface="Helvetica" panose="020B0604020202020204" pitchFamily="34" charset="0"/>
                <a:cs typeface="Helvetica" panose="020B0604020202020204" pitchFamily="34" charset="0"/>
              </a:rPr>
              <a:t>Changes in Traditional Pilgrimage Patterns </a:t>
            </a:r>
          </a:p>
        </p:txBody>
      </p:sp>
      <p:sp>
        <p:nvSpPr>
          <p:cNvPr id="3" name="Content Placeholder 2">
            <a:extLst>
              <a:ext uri="{FF2B5EF4-FFF2-40B4-BE49-F238E27FC236}">
                <a16:creationId xmlns:a16="http://schemas.microsoft.com/office/drawing/2014/main" id="{F3D47F4D-7848-42D0-A394-BBBB3703B64B}"/>
              </a:ext>
            </a:extLst>
          </p:cNvPr>
          <p:cNvSpPr>
            <a:spLocks noGrp="1"/>
          </p:cNvSpPr>
          <p:nvPr>
            <p:ph idx="1"/>
          </p:nvPr>
        </p:nvSpPr>
        <p:spPr>
          <a:xfrm>
            <a:off x="236483" y="851338"/>
            <a:ext cx="11808372" cy="5962364"/>
          </a:xfrm>
        </p:spPr>
        <p:txBody>
          <a:bodyPr/>
          <a:lstStyle/>
          <a:p>
            <a:pPr marL="0" indent="0" algn="just">
              <a:buNone/>
            </a:pPr>
            <a:r>
              <a:rPr lang="en-IE" dirty="0">
                <a:latin typeface="Helvetica" panose="020B0604020202020204" pitchFamily="34" charset="0"/>
                <a:cs typeface="Helvetica" panose="020B0604020202020204" pitchFamily="34" charset="0"/>
              </a:rPr>
              <a:t>                                                                                           </a:t>
            </a:r>
          </a:p>
          <a:p>
            <a:pPr algn="just"/>
            <a:endParaRPr lang="en-IE" dirty="0">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6AE0C579-2566-4853-A964-BA918028E282}"/>
              </a:ext>
            </a:extLst>
          </p:cNvPr>
          <p:cNvSpPr/>
          <p:nvPr/>
        </p:nvSpPr>
        <p:spPr>
          <a:xfrm>
            <a:off x="381656" y="2226880"/>
            <a:ext cx="3581401" cy="1718441"/>
          </a:xfrm>
          <a:prstGeom prst="rect">
            <a:avLst/>
          </a:prstGeom>
          <a:solidFill>
            <a:schemeClr val="tx1">
              <a:lumMod val="65000"/>
              <a:lumOff val="3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FFC000"/>
                </a:solidFill>
              </a:rPr>
              <a:t>Traditional Forms of Pilgrimage </a:t>
            </a:r>
          </a:p>
        </p:txBody>
      </p:sp>
      <p:sp>
        <p:nvSpPr>
          <p:cNvPr id="5" name="Rectangle 4">
            <a:extLst>
              <a:ext uri="{FF2B5EF4-FFF2-40B4-BE49-F238E27FC236}">
                <a16:creationId xmlns:a16="http://schemas.microsoft.com/office/drawing/2014/main" id="{1979A60B-0C9C-4BD1-AA6D-B900E9FD3E9C}"/>
              </a:ext>
            </a:extLst>
          </p:cNvPr>
          <p:cNvSpPr/>
          <p:nvPr/>
        </p:nvSpPr>
        <p:spPr>
          <a:xfrm>
            <a:off x="8144617" y="2256518"/>
            <a:ext cx="3421115" cy="171844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FFC000"/>
                </a:solidFill>
              </a:rPr>
              <a:t>More Sophisticated Ritualistic Approach </a:t>
            </a:r>
          </a:p>
        </p:txBody>
      </p:sp>
      <p:sp>
        <p:nvSpPr>
          <p:cNvPr id="6" name="Oval 5">
            <a:extLst>
              <a:ext uri="{FF2B5EF4-FFF2-40B4-BE49-F238E27FC236}">
                <a16:creationId xmlns:a16="http://schemas.microsoft.com/office/drawing/2014/main" id="{1293CBA8-4E64-4AEC-8C1F-8F15276A73FC}"/>
              </a:ext>
            </a:extLst>
          </p:cNvPr>
          <p:cNvSpPr/>
          <p:nvPr/>
        </p:nvSpPr>
        <p:spPr>
          <a:xfrm>
            <a:off x="3705554" y="2188571"/>
            <a:ext cx="4603531" cy="1854336"/>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FFC000"/>
                </a:solidFill>
              </a:rPr>
              <a:t>Questions the Role pilgrimage plays in the life of Contemporary Christians </a:t>
            </a:r>
          </a:p>
        </p:txBody>
      </p:sp>
      <p:sp>
        <p:nvSpPr>
          <p:cNvPr id="19" name="Arrow: Curved Down 18">
            <a:extLst>
              <a:ext uri="{FF2B5EF4-FFF2-40B4-BE49-F238E27FC236}">
                <a16:creationId xmlns:a16="http://schemas.microsoft.com/office/drawing/2014/main" id="{0F2916D7-2940-4271-93FB-3CC44A28810B}"/>
              </a:ext>
            </a:extLst>
          </p:cNvPr>
          <p:cNvSpPr/>
          <p:nvPr/>
        </p:nvSpPr>
        <p:spPr>
          <a:xfrm>
            <a:off x="3794234" y="1597825"/>
            <a:ext cx="4935160" cy="59074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sp>
        <p:nvSpPr>
          <p:cNvPr id="20" name="Rectangle: Rounded Corners 19">
            <a:extLst>
              <a:ext uri="{FF2B5EF4-FFF2-40B4-BE49-F238E27FC236}">
                <a16:creationId xmlns:a16="http://schemas.microsoft.com/office/drawing/2014/main" id="{C53D7826-F841-4F39-A333-D37A0F8B4587}"/>
              </a:ext>
            </a:extLst>
          </p:cNvPr>
          <p:cNvSpPr/>
          <p:nvPr/>
        </p:nvSpPr>
        <p:spPr>
          <a:xfrm>
            <a:off x="7276304" y="4331734"/>
            <a:ext cx="4603531" cy="1854336"/>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Renewed services</a:t>
            </a:r>
          </a:p>
          <a:p>
            <a:pPr algn="ctr"/>
            <a:r>
              <a:rPr lang="en-IE" b="1" dirty="0">
                <a:latin typeface="Helvetica" panose="020B0604020202020204" pitchFamily="34" charset="0"/>
                <a:cs typeface="Helvetica" panose="020B0604020202020204" pitchFamily="34" charset="0"/>
              </a:rPr>
              <a:t>Need for a contemporary touch to ecclesiastical infrastructures, toilets, restaurants , high end accommodation units  </a:t>
            </a:r>
            <a:r>
              <a:rPr lang="en-IE" b="1" dirty="0" err="1">
                <a:latin typeface="Helvetica" panose="020B0604020202020204" pitchFamily="34" charset="0"/>
                <a:cs typeface="Helvetica" panose="020B0604020202020204" pitchFamily="34" charset="0"/>
              </a:rPr>
              <a:t>En</a:t>
            </a:r>
            <a:r>
              <a:rPr lang="en-IE" b="1" dirty="0">
                <a:latin typeface="Helvetica" panose="020B0604020202020204" pitchFamily="34" charset="0"/>
                <a:cs typeface="Helvetica" panose="020B0604020202020204" pitchFamily="34" charset="0"/>
              </a:rPr>
              <a:t>-suit accommodation   </a:t>
            </a:r>
          </a:p>
        </p:txBody>
      </p:sp>
      <p:sp>
        <p:nvSpPr>
          <p:cNvPr id="21" name="Rectangle: Rounded Corners 20">
            <a:extLst>
              <a:ext uri="{FF2B5EF4-FFF2-40B4-BE49-F238E27FC236}">
                <a16:creationId xmlns:a16="http://schemas.microsoft.com/office/drawing/2014/main" id="{F5237938-6B80-43B2-BC85-029AA31580B1}"/>
              </a:ext>
            </a:extLst>
          </p:cNvPr>
          <p:cNvSpPr/>
          <p:nvPr/>
        </p:nvSpPr>
        <p:spPr>
          <a:xfrm>
            <a:off x="381656" y="4456758"/>
            <a:ext cx="4331021" cy="1718440"/>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n-IE" b="1" dirty="0">
                <a:latin typeface="Helvetica" panose="020B0604020202020204" pitchFamily="34" charset="0"/>
                <a:cs typeface="Helvetica" panose="020B0604020202020204" pitchFamily="34" charset="0"/>
              </a:rPr>
              <a:t>No money no purse, no sandals </a:t>
            </a:r>
          </a:p>
          <a:p>
            <a:pPr algn="just"/>
            <a:r>
              <a:rPr lang="en-IE" b="1" dirty="0">
                <a:latin typeface="Helvetica" panose="020B0604020202020204" pitchFamily="34" charset="0"/>
                <a:cs typeface="Helvetica" panose="020B0604020202020204" pitchFamily="34" charset="0"/>
              </a:rPr>
              <a:t>Little food </a:t>
            </a:r>
          </a:p>
          <a:p>
            <a:pPr algn="just"/>
            <a:r>
              <a:rPr lang="en-IE" b="1" dirty="0">
                <a:solidFill>
                  <a:srgbClr val="002060"/>
                </a:solidFill>
                <a:latin typeface="Helvetica" panose="020B0604020202020204" pitchFamily="34" charset="0"/>
                <a:cs typeface="Helvetica" panose="020B0604020202020204" pitchFamily="34" charset="0"/>
              </a:rPr>
              <a:t>Non conformity</a:t>
            </a:r>
            <a:r>
              <a:rPr lang="en-IE" b="1" dirty="0">
                <a:latin typeface="Helvetica" panose="020B0604020202020204" pitchFamily="34" charset="0"/>
                <a:cs typeface="Helvetica" panose="020B0604020202020204" pitchFamily="34" charset="0"/>
              </a:rPr>
              <a:t> to changing World patterns</a:t>
            </a:r>
            <a:endParaRPr lang="en-IE" b="1" dirty="0">
              <a:solidFill>
                <a:srgbClr val="002060"/>
              </a:solidFill>
              <a:latin typeface="Helvetica" panose="020B0604020202020204" pitchFamily="34" charset="0"/>
              <a:cs typeface="Helvetica" panose="020B0604020202020204" pitchFamily="34" charset="0"/>
            </a:endParaRPr>
          </a:p>
        </p:txBody>
      </p:sp>
      <p:sp>
        <p:nvSpPr>
          <p:cNvPr id="22" name="Arrow: Down 21">
            <a:extLst>
              <a:ext uri="{FF2B5EF4-FFF2-40B4-BE49-F238E27FC236}">
                <a16:creationId xmlns:a16="http://schemas.microsoft.com/office/drawing/2014/main" id="{E1B8B10B-FB54-4597-85CF-91D2EE0C8A8C}"/>
              </a:ext>
            </a:extLst>
          </p:cNvPr>
          <p:cNvSpPr/>
          <p:nvPr/>
        </p:nvSpPr>
        <p:spPr>
          <a:xfrm>
            <a:off x="2018720" y="3954465"/>
            <a:ext cx="307272" cy="3944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Arrow: Down 22">
            <a:extLst>
              <a:ext uri="{FF2B5EF4-FFF2-40B4-BE49-F238E27FC236}">
                <a16:creationId xmlns:a16="http://schemas.microsoft.com/office/drawing/2014/main" id="{37D45915-10F4-4C83-B12A-25769D52AE6D}"/>
              </a:ext>
            </a:extLst>
          </p:cNvPr>
          <p:cNvSpPr/>
          <p:nvPr/>
        </p:nvSpPr>
        <p:spPr>
          <a:xfrm>
            <a:off x="9270798" y="4023360"/>
            <a:ext cx="281165" cy="24042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sp>
        <p:nvSpPr>
          <p:cNvPr id="7" name="Rectangle 6">
            <a:extLst>
              <a:ext uri="{FF2B5EF4-FFF2-40B4-BE49-F238E27FC236}">
                <a16:creationId xmlns:a16="http://schemas.microsoft.com/office/drawing/2014/main" id="{C556C39E-D9A3-4C46-B67D-24E6CB54AE0C}"/>
              </a:ext>
            </a:extLst>
          </p:cNvPr>
          <p:cNvSpPr/>
          <p:nvPr/>
        </p:nvSpPr>
        <p:spPr>
          <a:xfrm>
            <a:off x="9666234" y="6543075"/>
            <a:ext cx="1955580" cy="20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The Author’s  2018</a:t>
            </a:r>
          </a:p>
        </p:txBody>
      </p:sp>
    </p:spTree>
    <p:extLst>
      <p:ext uri="{BB962C8B-B14F-4D97-AF65-F5344CB8AC3E}">
        <p14:creationId xmlns:p14="http://schemas.microsoft.com/office/powerpoint/2010/main" val="141654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411C0E-BBC3-4C3A-A031-EF4F67E522F7}"/>
              </a:ext>
            </a:extLst>
          </p:cNvPr>
          <p:cNvSpPr/>
          <p:nvPr/>
        </p:nvSpPr>
        <p:spPr>
          <a:xfrm>
            <a:off x="513563" y="978411"/>
            <a:ext cx="5528441" cy="1463235"/>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2000" dirty="0">
                <a:solidFill>
                  <a:schemeClr val="tx1"/>
                </a:solidFill>
                <a:latin typeface="Helvetica" panose="020B0604020202020204" pitchFamily="34" charset="0"/>
                <a:cs typeface="Helvetica" panose="020B0604020202020204" pitchFamily="34" charset="0"/>
              </a:rPr>
              <a:t>Scholars have highlighted the </a:t>
            </a:r>
            <a:r>
              <a:rPr lang="en-IE" sz="2000" b="1" dirty="0">
                <a:solidFill>
                  <a:srgbClr val="002060"/>
                </a:solidFill>
                <a:latin typeface="Helvetica" panose="020B0604020202020204" pitchFamily="34" charset="0"/>
                <a:cs typeface="Helvetica" panose="020B0604020202020204" pitchFamily="34" charset="0"/>
              </a:rPr>
              <a:t>importance of management awareness </a:t>
            </a:r>
            <a:r>
              <a:rPr lang="en-IE" sz="2000" dirty="0">
                <a:solidFill>
                  <a:schemeClr val="tx1"/>
                </a:solidFill>
                <a:latin typeface="Helvetica" panose="020B0604020202020204" pitchFamily="34" charset="0"/>
                <a:cs typeface="Helvetica" panose="020B0604020202020204" pitchFamily="34" charset="0"/>
              </a:rPr>
              <a:t>for the needs of modern-day pilgrims </a:t>
            </a:r>
          </a:p>
          <a:p>
            <a:pPr algn="r"/>
            <a:r>
              <a:rPr lang="en-IE" b="1" dirty="0">
                <a:solidFill>
                  <a:srgbClr val="00B0F0"/>
                </a:solidFill>
                <a:latin typeface="Helvetica" panose="020B0604020202020204" pitchFamily="34" charset="0"/>
                <a:cs typeface="Helvetica" panose="020B0604020202020204" pitchFamily="34" charset="0"/>
              </a:rPr>
              <a:t>(Collins-</a:t>
            </a:r>
            <a:r>
              <a:rPr lang="en-IE" b="1" dirty="0" err="1">
                <a:solidFill>
                  <a:srgbClr val="00B0F0"/>
                </a:solidFill>
                <a:latin typeface="Helvetica" panose="020B0604020202020204" pitchFamily="34" charset="0"/>
                <a:cs typeface="Helvetica" panose="020B0604020202020204" pitchFamily="34" charset="0"/>
              </a:rPr>
              <a:t>Krener</a:t>
            </a:r>
            <a:r>
              <a:rPr lang="en-IE" b="1" dirty="0">
                <a:solidFill>
                  <a:srgbClr val="00B0F0"/>
                </a:solidFill>
                <a:latin typeface="Helvetica" panose="020B0604020202020204" pitchFamily="34" charset="0"/>
                <a:cs typeface="Helvetica" panose="020B0604020202020204" pitchFamily="34" charset="0"/>
              </a:rPr>
              <a:t> &amp; ….2010)</a:t>
            </a:r>
          </a:p>
        </p:txBody>
      </p:sp>
      <p:sp>
        <p:nvSpPr>
          <p:cNvPr id="3" name="Rectangle 2">
            <a:extLst>
              <a:ext uri="{FF2B5EF4-FFF2-40B4-BE49-F238E27FC236}">
                <a16:creationId xmlns:a16="http://schemas.microsoft.com/office/drawing/2014/main" id="{7B6B8E6E-C8ED-4CC5-963E-BE152947391C}"/>
              </a:ext>
            </a:extLst>
          </p:cNvPr>
          <p:cNvSpPr/>
          <p:nvPr/>
        </p:nvSpPr>
        <p:spPr>
          <a:xfrm>
            <a:off x="6035616" y="3695059"/>
            <a:ext cx="5345147" cy="1808032"/>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2000" b="1" dirty="0">
                <a:solidFill>
                  <a:schemeClr val="tx1"/>
                </a:solidFill>
                <a:latin typeface="Helvetica" panose="020B0604020202020204" pitchFamily="34" charset="0"/>
                <a:cs typeface="Helvetica" panose="020B0604020202020204" pitchFamily="34" charset="0"/>
              </a:rPr>
              <a:t>The </a:t>
            </a:r>
            <a:r>
              <a:rPr lang="en-IE" sz="2000" b="1" dirty="0">
                <a:solidFill>
                  <a:srgbClr val="002060"/>
                </a:solidFill>
                <a:latin typeface="Helvetica" panose="020B0604020202020204" pitchFamily="34" charset="0"/>
                <a:cs typeface="Helvetica" panose="020B0604020202020204" pitchFamily="34" charset="0"/>
              </a:rPr>
              <a:t>Effects / Impacts </a:t>
            </a:r>
            <a:r>
              <a:rPr lang="en-IE" sz="2000" dirty="0">
                <a:solidFill>
                  <a:schemeClr val="tx1"/>
                </a:solidFill>
                <a:latin typeface="Helvetica" panose="020B0604020202020204" pitchFamily="34" charset="0"/>
                <a:cs typeface="Helvetica" panose="020B0604020202020204" pitchFamily="34" charset="0"/>
              </a:rPr>
              <a:t>of Pilgrims  changing behaviour and  requirement to Traditional Management Approaches at Sacred Sites and their</a:t>
            </a:r>
            <a:r>
              <a:rPr lang="en-IE" sz="2000" b="1" dirty="0">
                <a:solidFill>
                  <a:srgbClr val="002060"/>
                </a:solidFill>
                <a:latin typeface="Helvetica" panose="020B0604020202020204" pitchFamily="34" charset="0"/>
                <a:cs typeface="Helvetica" panose="020B0604020202020204" pitchFamily="34" charset="0"/>
              </a:rPr>
              <a:t> implications         </a:t>
            </a:r>
          </a:p>
          <a:p>
            <a:pPr algn="just"/>
            <a:r>
              <a:rPr lang="en-IE" sz="2000" b="1" dirty="0">
                <a:solidFill>
                  <a:srgbClr val="002060"/>
                </a:solidFill>
                <a:latin typeface="Helvetica" panose="020B0604020202020204" pitchFamily="34" charset="0"/>
                <a:cs typeface="Helvetica" panose="020B0604020202020204" pitchFamily="34" charset="0"/>
              </a:rPr>
              <a:t>                                        (</a:t>
            </a:r>
            <a:r>
              <a:rPr lang="en-IE" b="1" dirty="0">
                <a:solidFill>
                  <a:srgbClr val="002060"/>
                </a:solidFill>
                <a:latin typeface="Helvetica" panose="020B0604020202020204" pitchFamily="34" charset="0"/>
                <a:cs typeface="Helvetica" panose="020B0604020202020204" pitchFamily="34" charset="0"/>
              </a:rPr>
              <a:t>The Authors, 2018)</a:t>
            </a:r>
            <a:endParaRPr lang="en-IE" b="1" dirty="0">
              <a:solidFill>
                <a:srgbClr val="002060"/>
              </a:solidFill>
            </a:endParaRPr>
          </a:p>
        </p:txBody>
      </p:sp>
      <p:cxnSp>
        <p:nvCxnSpPr>
          <p:cNvPr id="5" name="Connector: Elbow 4">
            <a:extLst>
              <a:ext uri="{FF2B5EF4-FFF2-40B4-BE49-F238E27FC236}">
                <a16:creationId xmlns:a16="http://schemas.microsoft.com/office/drawing/2014/main" id="{C012BC4E-4767-4A2A-B2FB-6E410EFEAF72}"/>
              </a:ext>
            </a:extLst>
          </p:cNvPr>
          <p:cNvCxnSpPr>
            <a:cxnSpLocks/>
          </p:cNvCxnSpPr>
          <p:nvPr/>
        </p:nvCxnSpPr>
        <p:spPr>
          <a:xfrm rot="5400000" flipH="1" flipV="1">
            <a:off x="6043995" y="2401246"/>
            <a:ext cx="1986076" cy="603642"/>
          </a:xfrm>
          <a:prstGeom prst="bentConnector3">
            <a:avLst>
              <a:gd name="adj1" fmla="val 100290"/>
            </a:avLst>
          </a:prstGeom>
          <a:ln w="57150">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970D8B90-668D-4537-A1A1-65E0AC44BC76}"/>
              </a:ext>
            </a:extLst>
          </p:cNvPr>
          <p:cNvSpPr/>
          <p:nvPr/>
        </p:nvSpPr>
        <p:spPr>
          <a:xfrm>
            <a:off x="7338852" y="1036579"/>
            <a:ext cx="4248803" cy="1718005"/>
          </a:xfrm>
          <a:prstGeom prst="rect">
            <a:avLst/>
          </a:prstGeom>
          <a:solidFill>
            <a:schemeClr val="bg2">
              <a:lumMod val="9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tx1"/>
                </a:solidFill>
                <a:latin typeface="Helvetica" panose="020B0604020202020204" pitchFamily="34" charset="0"/>
                <a:cs typeface="Helvetica" panose="020B0604020202020204" pitchFamily="34" charset="0"/>
              </a:rPr>
              <a:t>Has not Received</a:t>
            </a:r>
            <a:r>
              <a:rPr lang="en-IE" sz="2000" b="1" dirty="0">
                <a:latin typeface="Helvetica" panose="020B0604020202020204" pitchFamily="34" charset="0"/>
                <a:cs typeface="Helvetica" panose="020B0604020202020204" pitchFamily="34" charset="0"/>
              </a:rPr>
              <a:t> </a:t>
            </a:r>
            <a:r>
              <a:rPr lang="en-IE" sz="2000" b="1" dirty="0">
                <a:solidFill>
                  <a:srgbClr val="002060"/>
                </a:solidFill>
                <a:latin typeface="Helvetica" panose="020B0604020202020204" pitchFamily="34" charset="0"/>
                <a:cs typeface="Helvetica" panose="020B0604020202020204" pitchFamily="34" charset="0"/>
              </a:rPr>
              <a:t>Considerable attention</a:t>
            </a:r>
            <a:r>
              <a:rPr lang="en-IE" sz="2000" dirty="0">
                <a:latin typeface="Helvetica" panose="020B0604020202020204" pitchFamily="34" charset="0"/>
                <a:cs typeface="Helvetica" panose="020B0604020202020204" pitchFamily="34" charset="0"/>
              </a:rPr>
              <a:t> </a:t>
            </a:r>
            <a:r>
              <a:rPr lang="en-IE" sz="2000" dirty="0">
                <a:solidFill>
                  <a:schemeClr val="tx1"/>
                </a:solidFill>
                <a:latin typeface="Helvetica" panose="020B0604020202020204" pitchFamily="34" charset="0"/>
                <a:cs typeface="Helvetica" panose="020B0604020202020204" pitchFamily="34" charset="0"/>
              </a:rPr>
              <a:t>in the Religious &amp; Pilgrimage Tourism Scholarship</a:t>
            </a:r>
          </a:p>
          <a:p>
            <a:pPr algn="r"/>
            <a:r>
              <a:rPr lang="en-IE" b="1" dirty="0">
                <a:solidFill>
                  <a:srgbClr val="00B0F0"/>
                </a:solidFill>
                <a:latin typeface="Helvetica" panose="020B0604020202020204" pitchFamily="34" charset="0"/>
                <a:cs typeface="Helvetica" panose="020B0604020202020204" pitchFamily="34" charset="0"/>
              </a:rPr>
              <a:t>(Enongene&amp; Griffin, 2018) </a:t>
            </a:r>
          </a:p>
        </p:txBody>
      </p:sp>
      <p:sp>
        <p:nvSpPr>
          <p:cNvPr id="19" name="Oval 18">
            <a:extLst>
              <a:ext uri="{FF2B5EF4-FFF2-40B4-BE49-F238E27FC236}">
                <a16:creationId xmlns:a16="http://schemas.microsoft.com/office/drawing/2014/main" id="{341E42EF-51E4-4C5B-955F-E51AFF835CAB}"/>
              </a:ext>
            </a:extLst>
          </p:cNvPr>
          <p:cNvSpPr/>
          <p:nvPr/>
        </p:nvSpPr>
        <p:spPr>
          <a:xfrm>
            <a:off x="507176" y="5079407"/>
            <a:ext cx="4906558" cy="1532259"/>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latin typeface="Helvetica" panose="020B0604020202020204" pitchFamily="34" charset="0"/>
                <a:cs typeface="Helvetica" panose="020B0604020202020204" pitchFamily="34" charset="0"/>
              </a:rPr>
              <a:t>Implications for Future Pilgrimage Practices </a:t>
            </a:r>
          </a:p>
          <a:p>
            <a:pPr algn="ctr"/>
            <a:endParaRPr lang="en-IE" dirty="0"/>
          </a:p>
          <a:p>
            <a:pPr algn="ctr"/>
            <a:r>
              <a:rPr lang="en-IE" dirty="0">
                <a:solidFill>
                  <a:schemeClr val="tx1"/>
                </a:solidFill>
                <a:latin typeface="Helvetica" panose="020B0604020202020204" pitchFamily="34" charset="0"/>
                <a:cs typeface="Helvetica" panose="020B0604020202020204" pitchFamily="34" charset="0"/>
              </a:rPr>
              <a:t>Upholding Traditional Values</a:t>
            </a:r>
          </a:p>
          <a:p>
            <a:pPr algn="ctr"/>
            <a:r>
              <a:rPr lang="en-IE" sz="1600" b="1" dirty="0">
                <a:solidFill>
                  <a:srgbClr val="00B0F0"/>
                </a:solidFill>
                <a:latin typeface="Helvetica" panose="020B0604020202020204" pitchFamily="34" charset="0"/>
                <a:cs typeface="Helvetica" panose="020B0604020202020204" pitchFamily="34" charset="0"/>
              </a:rPr>
              <a:t>(The Authors, 2017) </a:t>
            </a:r>
          </a:p>
        </p:txBody>
      </p:sp>
      <p:sp>
        <p:nvSpPr>
          <p:cNvPr id="34" name="Arrow: Curved Down 33">
            <a:extLst>
              <a:ext uri="{FF2B5EF4-FFF2-40B4-BE49-F238E27FC236}">
                <a16:creationId xmlns:a16="http://schemas.microsoft.com/office/drawing/2014/main" id="{B47A2EB2-0A6C-4623-BAE1-EF768CC0D2AF}"/>
              </a:ext>
            </a:extLst>
          </p:cNvPr>
          <p:cNvSpPr/>
          <p:nvPr/>
        </p:nvSpPr>
        <p:spPr>
          <a:xfrm rot="10005555">
            <a:off x="5208136" y="5802605"/>
            <a:ext cx="2684094" cy="592327"/>
          </a:xfrm>
          <a:prstGeom prst="curvedDownArrow">
            <a:avLst>
              <a:gd name="adj1" fmla="val 25000"/>
              <a:gd name="adj2" fmla="val 50000"/>
              <a:gd name="adj3" fmla="val 289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5" name="Rectangle 34">
            <a:extLst>
              <a:ext uri="{FF2B5EF4-FFF2-40B4-BE49-F238E27FC236}">
                <a16:creationId xmlns:a16="http://schemas.microsoft.com/office/drawing/2014/main" id="{87BCC3D5-ABFC-4D62-A60F-B8F3509959A9}"/>
              </a:ext>
            </a:extLst>
          </p:cNvPr>
          <p:cNvSpPr/>
          <p:nvPr/>
        </p:nvSpPr>
        <p:spPr>
          <a:xfrm>
            <a:off x="1842868" y="161178"/>
            <a:ext cx="9080937" cy="461665"/>
          </a:xfrm>
          <a:prstGeom prst="rect">
            <a:avLst/>
          </a:prstGeom>
        </p:spPr>
        <p:txBody>
          <a:bodyPr wrap="square">
            <a:spAutoFit/>
          </a:bodyPr>
          <a:lstStyle/>
          <a:p>
            <a:pPr algn="ctr"/>
            <a:r>
              <a:rPr lang="en-IE" sz="2400" b="1" dirty="0">
                <a:latin typeface="Helvetica" panose="020B0604020202020204" pitchFamily="34" charset="0"/>
                <a:cs typeface="Helvetica" panose="020B0604020202020204" pitchFamily="34" charset="0"/>
              </a:rPr>
              <a:t>Why Research in the Area?</a:t>
            </a:r>
            <a:endParaRPr lang="en-IE" sz="2400" dirty="0"/>
          </a:p>
        </p:txBody>
      </p:sp>
      <p:sp>
        <p:nvSpPr>
          <p:cNvPr id="16" name="Rectangle: Rounded Corners 15">
            <a:extLst>
              <a:ext uri="{FF2B5EF4-FFF2-40B4-BE49-F238E27FC236}">
                <a16:creationId xmlns:a16="http://schemas.microsoft.com/office/drawing/2014/main" id="{58000937-019C-487C-8C1E-4A3B43D446BE}"/>
              </a:ext>
            </a:extLst>
          </p:cNvPr>
          <p:cNvSpPr/>
          <p:nvPr/>
        </p:nvSpPr>
        <p:spPr>
          <a:xfrm>
            <a:off x="550231" y="2824079"/>
            <a:ext cx="4906558" cy="1877034"/>
          </a:xfrm>
          <a:prstGeom prst="roundRect">
            <a:avLst/>
          </a:prstGeom>
          <a:solidFill>
            <a:schemeClr val="bg2">
              <a:lumMod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2000" b="1" dirty="0">
                <a:solidFill>
                  <a:srgbClr val="002060"/>
                </a:solidFill>
                <a:latin typeface="Helvetica" panose="020B0604020202020204" pitchFamily="34" charset="0"/>
                <a:cs typeface="Helvetica" panose="020B0604020202020204" pitchFamily="34" charset="0"/>
              </a:rPr>
              <a:t>                           </a:t>
            </a:r>
            <a:r>
              <a:rPr lang="en-IE" sz="2000" b="1" dirty="0">
                <a:solidFill>
                  <a:srgbClr val="C00000"/>
                </a:solidFill>
                <a:latin typeface="Helvetica" panose="020B0604020202020204" pitchFamily="34" charset="0"/>
                <a:cs typeface="Helvetica" panose="020B0604020202020204" pitchFamily="34" charset="0"/>
              </a:rPr>
              <a:t>ISSUE</a:t>
            </a:r>
          </a:p>
          <a:p>
            <a:pPr algn="just">
              <a:buFont typeface="Wingdings" panose="05000000000000000000" pitchFamily="2" charset="2"/>
              <a:buChar char="v"/>
            </a:pPr>
            <a:r>
              <a:rPr lang="en-IE" sz="2000" b="1" dirty="0">
                <a:solidFill>
                  <a:srgbClr val="002060"/>
                </a:solidFill>
                <a:latin typeface="Helvetica" panose="020B0604020202020204" pitchFamily="34" charset="0"/>
                <a:cs typeface="Helvetica" panose="020B0604020202020204" pitchFamily="34" charset="0"/>
              </a:rPr>
              <a:t>Emerging Challenges</a:t>
            </a:r>
            <a:r>
              <a:rPr lang="en-IE" sz="2000" dirty="0">
                <a:solidFill>
                  <a:schemeClr val="tx1"/>
                </a:solidFill>
                <a:latin typeface="Helvetica" panose="020B0604020202020204" pitchFamily="34" charset="0"/>
                <a:cs typeface="Helvetica" panose="020B0604020202020204" pitchFamily="34" charset="0"/>
              </a:rPr>
              <a:t> for sacred site Custodians meeting these changing  contemporary pilgrims requirements  </a:t>
            </a:r>
          </a:p>
          <a:p>
            <a:pPr algn="just"/>
            <a:r>
              <a:rPr lang="en-IE" sz="1600" b="1" dirty="0">
                <a:solidFill>
                  <a:schemeClr val="tx1"/>
                </a:solidFill>
                <a:latin typeface="Helvetica" panose="020B0604020202020204" pitchFamily="34" charset="0"/>
                <a:cs typeface="Helvetica" panose="020B0604020202020204" pitchFamily="34" charset="0"/>
              </a:rPr>
              <a:t>                             </a:t>
            </a:r>
            <a:r>
              <a:rPr lang="en-IE" sz="1600" b="1" dirty="0">
                <a:solidFill>
                  <a:srgbClr val="002060"/>
                </a:solidFill>
                <a:latin typeface="Helvetica" panose="020B0604020202020204" pitchFamily="34" charset="0"/>
                <a:cs typeface="Helvetica" panose="020B0604020202020204" pitchFamily="34" charset="0"/>
              </a:rPr>
              <a:t>(Enongene, &amp; Griffin,  2017)</a:t>
            </a:r>
            <a:endParaRPr lang="en-IE" sz="1600" dirty="0">
              <a:solidFill>
                <a:schemeClr val="tx1"/>
              </a:solidFill>
              <a:latin typeface="Helvetica" panose="020B0604020202020204" pitchFamily="34" charset="0"/>
              <a:cs typeface="Helvetica" panose="020B0604020202020204" pitchFamily="34" charset="0"/>
            </a:endParaRPr>
          </a:p>
        </p:txBody>
      </p:sp>
      <p:sp>
        <p:nvSpPr>
          <p:cNvPr id="10" name="Rectangle 9">
            <a:extLst>
              <a:ext uri="{FF2B5EF4-FFF2-40B4-BE49-F238E27FC236}">
                <a16:creationId xmlns:a16="http://schemas.microsoft.com/office/drawing/2014/main" id="{8D3E1BD7-72F0-4085-8329-5FD4C5F8ECED}"/>
              </a:ext>
            </a:extLst>
          </p:cNvPr>
          <p:cNvSpPr/>
          <p:nvPr/>
        </p:nvSpPr>
        <p:spPr>
          <a:xfrm>
            <a:off x="9425183" y="6533433"/>
            <a:ext cx="1955580" cy="20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The Author’s  2018</a:t>
            </a:r>
          </a:p>
        </p:txBody>
      </p:sp>
    </p:spTree>
    <p:extLst>
      <p:ext uri="{BB962C8B-B14F-4D97-AF65-F5344CB8AC3E}">
        <p14:creationId xmlns:p14="http://schemas.microsoft.com/office/powerpoint/2010/main" val="305414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6CE3-7D27-4BF6-B4AA-ED7ACE66EE46}"/>
              </a:ext>
            </a:extLst>
          </p:cNvPr>
          <p:cNvSpPr>
            <a:spLocks noGrp="1"/>
          </p:cNvSpPr>
          <p:nvPr>
            <p:ph type="title"/>
          </p:nvPr>
        </p:nvSpPr>
        <p:spPr>
          <a:xfrm>
            <a:off x="838200" y="196948"/>
            <a:ext cx="10515600" cy="484089"/>
          </a:xfrm>
        </p:spPr>
        <p:txBody>
          <a:bodyPr>
            <a:normAutofit fontScale="90000"/>
          </a:bodyPr>
          <a:lstStyle/>
          <a:p>
            <a:endParaRPr lang="en-IE" dirty="0"/>
          </a:p>
        </p:txBody>
      </p:sp>
      <p:sp>
        <p:nvSpPr>
          <p:cNvPr id="3" name="Content Placeholder 2">
            <a:extLst>
              <a:ext uri="{FF2B5EF4-FFF2-40B4-BE49-F238E27FC236}">
                <a16:creationId xmlns:a16="http://schemas.microsoft.com/office/drawing/2014/main" id="{6D94AC03-F372-4878-8A95-F06FB28553BB}"/>
              </a:ext>
            </a:extLst>
          </p:cNvPr>
          <p:cNvSpPr>
            <a:spLocks noGrp="1"/>
          </p:cNvSpPr>
          <p:nvPr>
            <p:ph idx="1"/>
          </p:nvPr>
        </p:nvSpPr>
        <p:spPr>
          <a:xfrm>
            <a:off x="838200" y="681038"/>
            <a:ext cx="10515600" cy="5980014"/>
          </a:xfrm>
        </p:spPr>
        <p:txBody>
          <a:bodyPr/>
          <a:lstStyle/>
          <a:p>
            <a:endParaRPr lang="en-IE" dirty="0"/>
          </a:p>
          <a:p>
            <a:endParaRPr lang="en-IE" dirty="0"/>
          </a:p>
          <a:p>
            <a:endParaRPr lang="en-IE" dirty="0"/>
          </a:p>
          <a:p>
            <a:endParaRPr lang="en-IE" dirty="0"/>
          </a:p>
          <a:p>
            <a:pPr marL="0" indent="0">
              <a:buNone/>
            </a:pPr>
            <a:endParaRPr lang="en-IE" dirty="0"/>
          </a:p>
        </p:txBody>
      </p:sp>
      <p:sp>
        <p:nvSpPr>
          <p:cNvPr id="4" name="Thought Bubble: Cloud 3">
            <a:extLst>
              <a:ext uri="{FF2B5EF4-FFF2-40B4-BE49-F238E27FC236}">
                <a16:creationId xmlns:a16="http://schemas.microsoft.com/office/drawing/2014/main" id="{0CA9151E-295A-48E5-A1C4-D58D276AE79B}"/>
              </a:ext>
            </a:extLst>
          </p:cNvPr>
          <p:cNvSpPr/>
          <p:nvPr/>
        </p:nvSpPr>
        <p:spPr>
          <a:xfrm>
            <a:off x="3080825" y="642976"/>
            <a:ext cx="8665698" cy="1973615"/>
          </a:xfrm>
          <a:prstGeom prst="cloudCallout">
            <a:avLst>
              <a:gd name="adj1" fmla="val -45805"/>
              <a:gd name="adj2" fmla="val 48190"/>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002060"/>
                </a:solidFill>
                <a:latin typeface="Helvetica" panose="020B0604020202020204" pitchFamily="34" charset="0"/>
                <a:cs typeface="Helvetica" panose="020B0604020202020204" pitchFamily="34" charset="0"/>
              </a:rPr>
              <a:t>No scholarly Exploration of the phenomenon globally and in the </a:t>
            </a:r>
            <a:r>
              <a:rPr lang="en-IE" sz="2800" b="1" dirty="0">
                <a:solidFill>
                  <a:schemeClr val="accent6"/>
                </a:solidFill>
                <a:latin typeface="Helvetica" panose="020B0604020202020204" pitchFamily="34" charset="0"/>
                <a:cs typeface="Helvetica" panose="020B0604020202020204" pitchFamily="34" charset="0"/>
              </a:rPr>
              <a:t>Irish context  in particular</a:t>
            </a:r>
          </a:p>
        </p:txBody>
      </p:sp>
      <p:sp>
        <p:nvSpPr>
          <p:cNvPr id="5" name="Rectangle 4">
            <a:extLst>
              <a:ext uri="{FF2B5EF4-FFF2-40B4-BE49-F238E27FC236}">
                <a16:creationId xmlns:a16="http://schemas.microsoft.com/office/drawing/2014/main" id="{954E54EE-5E9F-4AFD-A4C4-07821C442A17}"/>
              </a:ext>
            </a:extLst>
          </p:cNvPr>
          <p:cNvSpPr/>
          <p:nvPr/>
        </p:nvSpPr>
        <p:spPr>
          <a:xfrm>
            <a:off x="1467729" y="4584821"/>
            <a:ext cx="9256542" cy="1921486"/>
          </a:xfrm>
          <a:prstGeom prst="rect">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rgbClr val="002060"/>
                </a:solidFill>
                <a:latin typeface="Georgia" panose="02040502050405020303" pitchFamily="18" charset="0"/>
                <a:cs typeface="Helvetica" panose="020B0604020202020204" pitchFamily="34" charset="0"/>
              </a:rPr>
              <a:t>How does meeting the changing needs and expectations of contemporary pilgrims impact on traditional management Practices and Values at Irish Sacred Sites? </a:t>
            </a:r>
          </a:p>
        </p:txBody>
      </p:sp>
      <p:sp>
        <p:nvSpPr>
          <p:cNvPr id="7" name="Speech Bubble: Rectangle 6">
            <a:extLst>
              <a:ext uri="{FF2B5EF4-FFF2-40B4-BE49-F238E27FC236}">
                <a16:creationId xmlns:a16="http://schemas.microsoft.com/office/drawing/2014/main" id="{09877518-7CBC-4CBE-B042-D1A2532522A3}"/>
              </a:ext>
            </a:extLst>
          </p:cNvPr>
          <p:cNvSpPr/>
          <p:nvPr/>
        </p:nvSpPr>
        <p:spPr>
          <a:xfrm>
            <a:off x="3305907" y="3364721"/>
            <a:ext cx="2494671" cy="612648"/>
          </a:xfrm>
          <a:prstGeom prst="wedgeRectCallout">
            <a:avLst>
              <a:gd name="adj1" fmla="val -75209"/>
              <a:gd name="adj2" fmla="val 14746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Helvetica" panose="020B0604020202020204" pitchFamily="34" charset="0"/>
                <a:cs typeface="Helvetica" panose="020B0604020202020204" pitchFamily="34" charset="0"/>
              </a:rPr>
              <a:t>Research Question </a:t>
            </a:r>
          </a:p>
        </p:txBody>
      </p:sp>
      <p:pic>
        <p:nvPicPr>
          <p:cNvPr id="8" name="Content Placeholder 5">
            <a:extLst>
              <a:ext uri="{FF2B5EF4-FFF2-40B4-BE49-F238E27FC236}">
                <a16:creationId xmlns:a16="http://schemas.microsoft.com/office/drawing/2014/main" id="{93FF8188-0CB1-4702-859B-B8B25AA7B105}"/>
              </a:ext>
            </a:extLst>
          </p:cNvPr>
          <p:cNvPicPr>
            <a:picLocks noChangeAspect="1"/>
          </p:cNvPicPr>
          <p:nvPr/>
        </p:nvPicPr>
        <p:blipFill>
          <a:blip r:embed="rId3"/>
          <a:stretch>
            <a:fillRect/>
          </a:stretch>
        </p:blipFill>
        <p:spPr>
          <a:xfrm>
            <a:off x="10078863" y="6555543"/>
            <a:ext cx="1963082" cy="250870"/>
          </a:xfrm>
          <a:prstGeom prst="rect">
            <a:avLst/>
          </a:prstGeom>
        </p:spPr>
      </p:pic>
    </p:spTree>
    <p:extLst>
      <p:ext uri="{BB962C8B-B14F-4D97-AF65-F5344CB8AC3E}">
        <p14:creationId xmlns:p14="http://schemas.microsoft.com/office/powerpoint/2010/main" val="339650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A2D6-F448-4C6D-86B1-7672863618E9}"/>
              </a:ext>
            </a:extLst>
          </p:cNvPr>
          <p:cNvSpPr>
            <a:spLocks noGrp="1"/>
          </p:cNvSpPr>
          <p:nvPr>
            <p:ph type="title"/>
          </p:nvPr>
        </p:nvSpPr>
        <p:spPr>
          <a:xfrm>
            <a:off x="838200" y="199831"/>
            <a:ext cx="10515600" cy="527853"/>
          </a:xfrm>
        </p:spPr>
        <p:txBody>
          <a:bodyPr>
            <a:normAutofit/>
          </a:bodyPr>
          <a:lstStyle/>
          <a:p>
            <a:pPr algn="ctr"/>
            <a:r>
              <a:rPr lang="en-IE" sz="2400" b="1" dirty="0">
                <a:solidFill>
                  <a:srgbClr val="002060"/>
                </a:solidFill>
                <a:latin typeface="Helvetica" panose="020B0604020202020204" pitchFamily="34" charset="0"/>
                <a:cs typeface="Helvetica" panose="020B0604020202020204" pitchFamily="34" charset="0"/>
              </a:rPr>
              <a:t>Research Methodology &amp; Data Analytical Approach </a:t>
            </a:r>
            <a:endParaRPr lang="en-IE" sz="2400" b="1" dirty="0">
              <a:solidFill>
                <a:srgbClr val="002060"/>
              </a:solidFill>
            </a:endParaRPr>
          </a:p>
        </p:txBody>
      </p:sp>
      <p:pic>
        <p:nvPicPr>
          <p:cNvPr id="6" name="Content Placeholder 5">
            <a:extLst>
              <a:ext uri="{FF2B5EF4-FFF2-40B4-BE49-F238E27FC236}">
                <a16:creationId xmlns:a16="http://schemas.microsoft.com/office/drawing/2014/main" id="{893423FA-CF26-4809-B129-67FA35E0811D}"/>
              </a:ext>
            </a:extLst>
          </p:cNvPr>
          <p:cNvPicPr>
            <a:picLocks noGrp="1" noChangeAspect="1"/>
          </p:cNvPicPr>
          <p:nvPr>
            <p:ph idx="1"/>
          </p:nvPr>
        </p:nvPicPr>
        <p:blipFill>
          <a:blip r:embed="rId3"/>
          <a:stretch>
            <a:fillRect/>
          </a:stretch>
        </p:blipFill>
        <p:spPr>
          <a:xfrm>
            <a:off x="10050727" y="6338390"/>
            <a:ext cx="1963082" cy="432854"/>
          </a:xfrm>
          <a:prstGeom prst="rect">
            <a:avLst/>
          </a:prstGeom>
        </p:spPr>
      </p:pic>
      <p:sp>
        <p:nvSpPr>
          <p:cNvPr id="4" name="Rectangle: Rounded Corners 3">
            <a:extLst>
              <a:ext uri="{FF2B5EF4-FFF2-40B4-BE49-F238E27FC236}">
                <a16:creationId xmlns:a16="http://schemas.microsoft.com/office/drawing/2014/main" id="{8BFCA2D9-2E04-457C-B16B-49B2F7381728}"/>
              </a:ext>
            </a:extLst>
          </p:cNvPr>
          <p:cNvSpPr/>
          <p:nvPr/>
        </p:nvSpPr>
        <p:spPr>
          <a:xfrm>
            <a:off x="1744394" y="1681091"/>
            <a:ext cx="2153529" cy="2271934"/>
          </a:xfrm>
          <a:prstGeom prst="roundRect">
            <a:avLst/>
          </a:prstGeom>
          <a:solidFill>
            <a:schemeClr val="accent6">
              <a:lumMod val="75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Semi-structured</a:t>
            </a:r>
          </a:p>
          <a:p>
            <a:pPr algn="ctr"/>
            <a:r>
              <a:rPr lang="en-IE" b="1" dirty="0">
                <a:solidFill>
                  <a:srgbClr val="002060"/>
                </a:solidFill>
                <a:latin typeface="Helvetica" panose="020B0604020202020204" pitchFamily="34" charset="0"/>
                <a:cs typeface="Helvetica" panose="020B0604020202020204" pitchFamily="34" charset="0"/>
              </a:rPr>
              <a:t>In-depth interviews </a:t>
            </a:r>
          </a:p>
        </p:txBody>
      </p:sp>
      <p:sp>
        <p:nvSpPr>
          <p:cNvPr id="7" name="Rectangle: Rounded Corners 6">
            <a:extLst>
              <a:ext uri="{FF2B5EF4-FFF2-40B4-BE49-F238E27FC236}">
                <a16:creationId xmlns:a16="http://schemas.microsoft.com/office/drawing/2014/main" id="{A54D13C7-C206-488E-B929-5A3EA0C02471}"/>
              </a:ext>
            </a:extLst>
          </p:cNvPr>
          <p:cNvSpPr/>
          <p:nvPr/>
        </p:nvSpPr>
        <p:spPr>
          <a:xfrm>
            <a:off x="4376812" y="1705707"/>
            <a:ext cx="2153529" cy="2271934"/>
          </a:xfrm>
          <a:prstGeom prst="roundRect">
            <a:avLst/>
          </a:prstGeom>
          <a:solidFill>
            <a:schemeClr val="accent2">
              <a:lumMod val="7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Key Custodians </a:t>
            </a:r>
          </a:p>
        </p:txBody>
      </p:sp>
      <p:sp>
        <p:nvSpPr>
          <p:cNvPr id="9" name="Rectangle: Rounded Corners 8">
            <a:extLst>
              <a:ext uri="{FF2B5EF4-FFF2-40B4-BE49-F238E27FC236}">
                <a16:creationId xmlns:a16="http://schemas.microsoft.com/office/drawing/2014/main" id="{7EF8A481-8723-4D74-8452-48D3BA3CF63D}"/>
              </a:ext>
            </a:extLst>
          </p:cNvPr>
          <p:cNvSpPr/>
          <p:nvPr/>
        </p:nvSpPr>
        <p:spPr>
          <a:xfrm>
            <a:off x="6959111" y="1681091"/>
            <a:ext cx="2153529" cy="2271935"/>
          </a:xfrm>
          <a:prstGeom prst="round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Across Diverse Category of Irish Sites In 4 provinces in island of Ireland </a:t>
            </a:r>
          </a:p>
        </p:txBody>
      </p:sp>
      <p:sp>
        <p:nvSpPr>
          <p:cNvPr id="10" name="Oval 9">
            <a:extLst>
              <a:ext uri="{FF2B5EF4-FFF2-40B4-BE49-F238E27FC236}">
                <a16:creationId xmlns:a16="http://schemas.microsoft.com/office/drawing/2014/main" id="{000424AD-2891-4A08-BC81-B384AF9405C1}"/>
              </a:ext>
            </a:extLst>
          </p:cNvPr>
          <p:cNvSpPr/>
          <p:nvPr/>
        </p:nvSpPr>
        <p:spPr>
          <a:xfrm>
            <a:off x="5279889" y="5152293"/>
            <a:ext cx="3251102" cy="1125417"/>
          </a:xfrm>
          <a:prstGeom prst="ellipse">
            <a:avLst/>
          </a:prstGeom>
          <a:solidFill>
            <a:schemeClr val="bg2">
              <a:lumMod val="9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Thematic Analysis </a:t>
            </a:r>
          </a:p>
        </p:txBody>
      </p:sp>
      <p:sp>
        <p:nvSpPr>
          <p:cNvPr id="11" name="Oval 10">
            <a:extLst>
              <a:ext uri="{FF2B5EF4-FFF2-40B4-BE49-F238E27FC236}">
                <a16:creationId xmlns:a16="http://schemas.microsoft.com/office/drawing/2014/main" id="{567066A3-B373-4985-BA64-9F6D71AA52FB}"/>
              </a:ext>
            </a:extLst>
          </p:cNvPr>
          <p:cNvSpPr/>
          <p:nvPr/>
        </p:nvSpPr>
        <p:spPr>
          <a:xfrm>
            <a:off x="8084473" y="5204645"/>
            <a:ext cx="3251102" cy="1125417"/>
          </a:xfrm>
          <a:prstGeom prst="ellipse">
            <a:avLst/>
          </a:prstGeom>
          <a:solidFill>
            <a:schemeClr val="bg2"/>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Discourse Analysis </a:t>
            </a:r>
          </a:p>
        </p:txBody>
      </p:sp>
      <p:sp>
        <p:nvSpPr>
          <p:cNvPr id="13" name="Arrow: Right 12">
            <a:extLst>
              <a:ext uri="{FF2B5EF4-FFF2-40B4-BE49-F238E27FC236}">
                <a16:creationId xmlns:a16="http://schemas.microsoft.com/office/drawing/2014/main" id="{ECB312AD-DB49-4A56-80FF-498596051335}"/>
              </a:ext>
            </a:extLst>
          </p:cNvPr>
          <p:cNvSpPr/>
          <p:nvPr/>
        </p:nvSpPr>
        <p:spPr>
          <a:xfrm>
            <a:off x="3972513" y="2578259"/>
            <a:ext cx="379828" cy="263415"/>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16" name="Arrow: Right 15">
            <a:extLst>
              <a:ext uri="{FF2B5EF4-FFF2-40B4-BE49-F238E27FC236}">
                <a16:creationId xmlns:a16="http://schemas.microsoft.com/office/drawing/2014/main" id="{8F121E46-F310-409E-9088-C894C18538E7}"/>
              </a:ext>
            </a:extLst>
          </p:cNvPr>
          <p:cNvSpPr/>
          <p:nvPr/>
        </p:nvSpPr>
        <p:spPr>
          <a:xfrm>
            <a:off x="6554812" y="2630658"/>
            <a:ext cx="379828" cy="2532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17" name="Arrow: Down 16">
            <a:extLst>
              <a:ext uri="{FF2B5EF4-FFF2-40B4-BE49-F238E27FC236}">
                <a16:creationId xmlns:a16="http://schemas.microsoft.com/office/drawing/2014/main" id="{8C60FDFD-4F43-4B53-83E3-AA8C87FF2A1A}"/>
              </a:ext>
            </a:extLst>
          </p:cNvPr>
          <p:cNvSpPr/>
          <p:nvPr/>
        </p:nvSpPr>
        <p:spPr>
          <a:xfrm>
            <a:off x="2764360" y="4007856"/>
            <a:ext cx="292505" cy="365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D6C7844E-02AA-47EB-9739-F0563AEC72FA}"/>
              </a:ext>
            </a:extLst>
          </p:cNvPr>
          <p:cNvSpPr/>
          <p:nvPr/>
        </p:nvSpPr>
        <p:spPr>
          <a:xfrm>
            <a:off x="1437828" y="4458020"/>
            <a:ext cx="2945571" cy="534569"/>
          </a:xfrm>
          <a:prstGeom prst="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002060"/>
                </a:solidFill>
                <a:latin typeface="Helvetica" panose="020B0604020202020204" pitchFamily="34" charset="0"/>
                <a:cs typeface="Helvetica" panose="020B0604020202020204" pitchFamily="34" charset="0"/>
              </a:rPr>
              <a:t>Manually Transcribed </a:t>
            </a:r>
          </a:p>
        </p:txBody>
      </p:sp>
      <p:sp>
        <p:nvSpPr>
          <p:cNvPr id="19" name="Flowchart: Manual Operation 18">
            <a:extLst>
              <a:ext uri="{FF2B5EF4-FFF2-40B4-BE49-F238E27FC236}">
                <a16:creationId xmlns:a16="http://schemas.microsoft.com/office/drawing/2014/main" id="{FE175707-E97E-4B7C-8428-C75766963B2E}"/>
              </a:ext>
            </a:extLst>
          </p:cNvPr>
          <p:cNvSpPr/>
          <p:nvPr/>
        </p:nvSpPr>
        <p:spPr>
          <a:xfrm>
            <a:off x="2334318" y="5595746"/>
            <a:ext cx="2945571" cy="53456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latin typeface="Helvetica" panose="020B0604020202020204" pitchFamily="34" charset="0"/>
                <a:cs typeface="Helvetica" panose="020B0604020202020204" pitchFamily="34" charset="0"/>
              </a:rPr>
              <a:t>Data Analysis </a:t>
            </a:r>
          </a:p>
        </p:txBody>
      </p:sp>
      <p:sp>
        <p:nvSpPr>
          <p:cNvPr id="20" name="Arrow: Curved Up 19">
            <a:extLst>
              <a:ext uri="{FF2B5EF4-FFF2-40B4-BE49-F238E27FC236}">
                <a16:creationId xmlns:a16="http://schemas.microsoft.com/office/drawing/2014/main" id="{FAAA558D-F187-441D-850B-372126235806}"/>
              </a:ext>
            </a:extLst>
          </p:cNvPr>
          <p:cNvSpPr/>
          <p:nvPr/>
        </p:nvSpPr>
        <p:spPr>
          <a:xfrm rot="2435960">
            <a:off x="1262962" y="5483229"/>
            <a:ext cx="1639646" cy="3561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Rectangle 4">
            <a:extLst>
              <a:ext uri="{FF2B5EF4-FFF2-40B4-BE49-F238E27FC236}">
                <a16:creationId xmlns:a16="http://schemas.microsoft.com/office/drawing/2014/main" id="{FDC12549-A47D-43EE-9FFF-3EF3BDD9C937}"/>
              </a:ext>
            </a:extLst>
          </p:cNvPr>
          <p:cNvSpPr/>
          <p:nvPr/>
        </p:nvSpPr>
        <p:spPr>
          <a:xfrm>
            <a:off x="323556" y="812090"/>
            <a:ext cx="11690253" cy="5187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b="1" dirty="0">
                <a:solidFill>
                  <a:srgbClr val="FFC000"/>
                </a:solidFill>
                <a:latin typeface="Helvetica" panose="020B0604020202020204" pitchFamily="34" charset="0"/>
                <a:cs typeface="Helvetica" panose="020B0604020202020204" pitchFamily="34" charset="0"/>
              </a:rPr>
              <a:t>Mixed Data analytical Approach -</a:t>
            </a:r>
            <a:r>
              <a:rPr lang="en-IE" sz="1600" b="1" dirty="0">
                <a:solidFill>
                  <a:srgbClr val="FF0000"/>
                </a:solidFill>
                <a:latin typeface="Helvetica" panose="020B0604020202020204" pitchFamily="34" charset="0"/>
                <a:cs typeface="Helvetica" panose="020B0604020202020204" pitchFamily="34" charset="0"/>
              </a:rPr>
              <a:t>Thematic and Discourse Analytical Approaches </a:t>
            </a:r>
            <a:r>
              <a:rPr lang="en-IE" sz="1600" b="1" dirty="0">
                <a:solidFill>
                  <a:srgbClr val="FFC000"/>
                </a:solidFill>
                <a:latin typeface="Helvetica" panose="020B0604020202020204" pitchFamily="34" charset="0"/>
                <a:cs typeface="Helvetica" panose="020B0604020202020204" pitchFamily="34" charset="0"/>
              </a:rPr>
              <a:t>were employed in analysing the Data </a:t>
            </a:r>
          </a:p>
        </p:txBody>
      </p:sp>
    </p:spTree>
    <p:extLst>
      <p:ext uri="{BB962C8B-B14F-4D97-AF65-F5344CB8AC3E}">
        <p14:creationId xmlns:p14="http://schemas.microsoft.com/office/powerpoint/2010/main" val="352120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B2C2-461C-4F5C-9903-36A8EFF10C04}"/>
              </a:ext>
            </a:extLst>
          </p:cNvPr>
          <p:cNvSpPr>
            <a:spLocks noGrp="1"/>
          </p:cNvSpPr>
          <p:nvPr>
            <p:ph type="title"/>
          </p:nvPr>
        </p:nvSpPr>
        <p:spPr>
          <a:xfrm>
            <a:off x="838200" y="252901"/>
            <a:ext cx="10515600" cy="520822"/>
          </a:xfrm>
        </p:spPr>
        <p:txBody>
          <a:bodyPr>
            <a:normAutofit/>
          </a:bodyPr>
          <a:lstStyle/>
          <a:p>
            <a:pPr algn="ctr"/>
            <a:r>
              <a:rPr lang="en-IE" sz="2400" b="1" dirty="0">
                <a:latin typeface="Helvetica" panose="020B0604020202020204" pitchFamily="34" charset="0"/>
                <a:cs typeface="Helvetica" panose="020B0604020202020204" pitchFamily="34" charset="0"/>
              </a:rPr>
              <a:t>Research Findings </a:t>
            </a:r>
            <a:endParaRPr lang="en-IE" sz="24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16D97BE-F496-4648-BEFC-2FFFA25F1850}"/>
              </a:ext>
            </a:extLst>
          </p:cNvPr>
          <p:cNvSpPr>
            <a:spLocks noGrp="1"/>
          </p:cNvSpPr>
          <p:nvPr>
            <p:ph idx="1"/>
          </p:nvPr>
        </p:nvSpPr>
        <p:spPr>
          <a:xfrm>
            <a:off x="548640" y="773723"/>
            <a:ext cx="11071274" cy="5936565"/>
          </a:xfrm>
        </p:spPr>
        <p:txBody>
          <a:bodyPr>
            <a:normAutofit fontScale="55000" lnSpcReduction="20000"/>
          </a:bodyPr>
          <a:lstStyle/>
          <a:p>
            <a:pPr marL="0" indent="0" algn="just">
              <a:buNone/>
            </a:pPr>
            <a:endParaRPr lang="en-IE" sz="3400" b="1" dirty="0">
              <a:solidFill>
                <a:srgbClr val="7030A0"/>
              </a:solidFill>
              <a:latin typeface="Helvetica" panose="020B0604020202020204" pitchFamily="34" charset="0"/>
              <a:cs typeface="Helvetica" panose="020B0604020202020204" pitchFamily="34" charset="0"/>
            </a:endParaRPr>
          </a:p>
          <a:p>
            <a:pPr marL="0" indent="0" algn="just">
              <a:buNone/>
            </a:pPr>
            <a:r>
              <a:rPr lang="en-IE" sz="3400" b="1" dirty="0">
                <a:solidFill>
                  <a:srgbClr val="7030A0"/>
                </a:solidFill>
                <a:latin typeface="Helvetica" panose="020B0604020202020204" pitchFamily="34" charset="0"/>
                <a:cs typeface="Helvetica" panose="020B0604020202020204" pitchFamily="34" charset="0"/>
              </a:rPr>
              <a:t>Participant Discourses </a:t>
            </a:r>
            <a:r>
              <a:rPr lang="en-IE" sz="3400" dirty="0">
                <a:latin typeface="Helvetica" panose="020B0604020202020204" pitchFamily="34" charset="0"/>
                <a:cs typeface="Helvetica" panose="020B0604020202020204" pitchFamily="34" charset="0"/>
              </a:rPr>
              <a:t>reveals that meeting these changing needs have had significant effects on traditional management practices at these sites.</a:t>
            </a:r>
          </a:p>
          <a:p>
            <a:pPr marL="0" indent="0" algn="just">
              <a:buNone/>
            </a:pPr>
            <a:endParaRPr lang="en-IE" sz="3400" dirty="0">
              <a:latin typeface="Helvetica" panose="020B0604020202020204" pitchFamily="34" charset="0"/>
              <a:cs typeface="Helvetica" panose="020B0604020202020204" pitchFamily="34" charset="0"/>
            </a:endParaRPr>
          </a:p>
          <a:p>
            <a:pPr algn="just">
              <a:buFont typeface="Wingdings" panose="05000000000000000000" pitchFamily="2" charset="2"/>
              <a:buChar char="v"/>
            </a:pPr>
            <a:r>
              <a:rPr lang="en-IE" sz="3400" dirty="0">
                <a:latin typeface="Helvetica" panose="020B0604020202020204" pitchFamily="34" charset="0"/>
                <a:cs typeface="Helvetica" panose="020B0604020202020204" pitchFamily="34" charset="0"/>
              </a:rPr>
              <a:t>  There has been a significant shift in traditional management focus</a:t>
            </a:r>
          </a:p>
          <a:p>
            <a:pPr marL="0" indent="0" algn="just">
              <a:buNone/>
            </a:pPr>
            <a:r>
              <a:rPr lang="en-IE" sz="3600" b="1" dirty="0">
                <a:solidFill>
                  <a:srgbClr val="002060"/>
                </a:solidFill>
                <a:latin typeface="Helvetica" panose="020B0604020202020204" pitchFamily="34" charset="0"/>
                <a:cs typeface="Helvetica" panose="020B0604020202020204" pitchFamily="34" charset="0"/>
              </a:rPr>
              <a:t>Transformative Managerial  Approaches </a:t>
            </a:r>
          </a:p>
          <a:p>
            <a:pPr marL="0" indent="0" algn="just">
              <a:buNone/>
            </a:pPr>
            <a:endParaRPr lang="en-IE" sz="3400" dirty="0">
              <a:latin typeface="Helvetica" panose="020B0604020202020204" pitchFamily="34" charset="0"/>
              <a:cs typeface="Helvetica" panose="020B0604020202020204" pitchFamily="34" charset="0"/>
            </a:endParaRPr>
          </a:p>
          <a:p>
            <a:pPr marL="0" indent="0" algn="just">
              <a:buNone/>
            </a:pPr>
            <a:r>
              <a:rPr lang="en-IE" sz="3400" dirty="0">
                <a:latin typeface="Helvetica" panose="020B0604020202020204" pitchFamily="34" charset="0"/>
                <a:cs typeface="Helvetica" panose="020B0604020202020204" pitchFamily="34" charset="0"/>
              </a:rPr>
              <a:t>Increased pressure from meeting these needs have compelled custodians  to be very </a:t>
            </a:r>
            <a:r>
              <a:rPr lang="en-IE" sz="3400" b="1" dirty="0">
                <a:solidFill>
                  <a:srgbClr val="002060"/>
                </a:solidFill>
                <a:latin typeface="Helvetica" panose="020B0604020202020204" pitchFamily="34" charset="0"/>
                <a:cs typeface="Helvetica" panose="020B0604020202020204" pitchFamily="34" charset="0"/>
              </a:rPr>
              <a:t>transformative</a:t>
            </a:r>
            <a:r>
              <a:rPr lang="en-IE" sz="3400" dirty="0">
                <a:latin typeface="Helvetica" panose="020B0604020202020204" pitchFamily="34" charset="0"/>
                <a:cs typeface="Helvetica" panose="020B0604020202020204" pitchFamily="34" charset="0"/>
              </a:rPr>
              <a:t> in their management approaches</a:t>
            </a:r>
          </a:p>
          <a:p>
            <a:pPr marL="0" indent="0" algn="just">
              <a:buNone/>
            </a:pPr>
            <a:r>
              <a:rPr lang="en-IE" sz="3400" dirty="0">
                <a:latin typeface="Helvetica" panose="020B0604020202020204" pitchFamily="34" charset="0"/>
                <a:cs typeface="Helvetica" panose="020B0604020202020204" pitchFamily="34" charset="0"/>
              </a:rPr>
              <a:t>                       “ As participants recounts;</a:t>
            </a:r>
          </a:p>
          <a:p>
            <a:pPr marL="0" indent="0" algn="just">
              <a:buNone/>
            </a:pPr>
            <a:endParaRPr lang="en-IE" sz="2400" dirty="0">
              <a:latin typeface="Helvetica" panose="020B0604020202020204" pitchFamily="34" charset="0"/>
              <a:cs typeface="Helvetica" panose="020B0604020202020204" pitchFamily="34" charset="0"/>
            </a:endParaRPr>
          </a:p>
          <a:p>
            <a:pPr marL="0" indent="0" algn="ctr">
              <a:buNone/>
            </a:pPr>
            <a:r>
              <a:rPr lang="en-IE" sz="2400" i="1" dirty="0">
                <a:solidFill>
                  <a:srgbClr val="7030A0"/>
                </a:solidFill>
                <a:latin typeface="Helvetica" panose="020B0604020202020204" pitchFamily="34" charset="0"/>
                <a:cs typeface="Helvetica" panose="020B0604020202020204" pitchFamily="34" charset="0"/>
              </a:rPr>
              <a:t>                 </a:t>
            </a:r>
            <a:r>
              <a:rPr lang="en-IE" sz="3300" i="1" dirty="0">
                <a:solidFill>
                  <a:srgbClr val="7030A0"/>
                </a:solidFill>
                <a:latin typeface="Helvetica" panose="020B0604020202020204" pitchFamily="34" charset="0"/>
                <a:cs typeface="Helvetica" panose="020B0604020202020204" pitchFamily="34" charset="0"/>
              </a:rPr>
              <a:t>“It is completely </a:t>
            </a:r>
            <a:r>
              <a:rPr lang="en-IE" sz="3300" b="1" i="1" dirty="0">
                <a:solidFill>
                  <a:srgbClr val="7030A0"/>
                </a:solidFill>
                <a:latin typeface="Helvetica" panose="020B0604020202020204" pitchFamily="34" charset="0"/>
                <a:cs typeface="Helvetica" panose="020B0604020202020204" pitchFamily="34" charset="0"/>
              </a:rPr>
              <a:t>changing the dynamics </a:t>
            </a:r>
            <a:r>
              <a:rPr lang="en-IE" sz="3300" i="1" dirty="0">
                <a:solidFill>
                  <a:srgbClr val="7030A0"/>
                </a:solidFill>
                <a:latin typeface="Helvetica" panose="020B0604020202020204" pitchFamily="34" charset="0"/>
                <a:cs typeface="Helvetica" panose="020B0604020202020204" pitchFamily="34" charset="0"/>
              </a:rPr>
              <a:t>of how we do things and how we engage with them. So it is transformative”…..because we are really </a:t>
            </a:r>
            <a:r>
              <a:rPr lang="en-IE" sz="3300" i="1" dirty="0">
                <a:solidFill>
                  <a:srgbClr val="002060"/>
                </a:solidFill>
                <a:latin typeface="Helvetica" panose="020B0604020202020204" pitchFamily="34" charset="0"/>
                <a:cs typeface="Helvetica" panose="020B0604020202020204" pitchFamily="34" charset="0"/>
              </a:rPr>
              <a:t>getting into the heart of all of that….. </a:t>
            </a:r>
          </a:p>
          <a:p>
            <a:pPr marL="0" indent="0" algn="ctr">
              <a:buNone/>
            </a:pPr>
            <a:endParaRPr lang="en-IE" sz="3600" dirty="0">
              <a:latin typeface="Helvetica" panose="020B0604020202020204" pitchFamily="34" charset="0"/>
              <a:cs typeface="Helvetica" panose="020B0604020202020204" pitchFamily="34" charset="0"/>
            </a:endParaRPr>
          </a:p>
          <a:p>
            <a:pPr marL="0" indent="0">
              <a:buNone/>
            </a:pPr>
            <a:r>
              <a:rPr lang="en-IE" sz="3600" b="1" dirty="0">
                <a:solidFill>
                  <a:srgbClr val="002060"/>
                </a:solidFill>
                <a:latin typeface="Helvetica" panose="020B0604020202020204" pitchFamily="34" charset="0"/>
                <a:cs typeface="Helvetica" panose="020B0604020202020204" pitchFamily="34" charset="0"/>
              </a:rPr>
              <a:t>Detracting from Original  Spiritual Focus</a:t>
            </a:r>
          </a:p>
          <a:p>
            <a:pPr marL="0" indent="0" algn="ctr">
              <a:buNone/>
            </a:pPr>
            <a:endParaRPr lang="en-IE" sz="3300" i="1" dirty="0">
              <a:solidFill>
                <a:srgbClr val="002060"/>
              </a:solidFill>
              <a:latin typeface="Helvetica" panose="020B0604020202020204" pitchFamily="34" charset="0"/>
              <a:cs typeface="Helvetica" panose="020B0604020202020204" pitchFamily="34" charset="0"/>
            </a:endParaRPr>
          </a:p>
          <a:p>
            <a:pPr marL="0" indent="0" algn="just">
              <a:buNone/>
            </a:pPr>
            <a:r>
              <a:rPr lang="en-IE" sz="3300" i="1" dirty="0">
                <a:solidFill>
                  <a:srgbClr val="7030A0"/>
                </a:solidFill>
                <a:latin typeface="Helvetica" panose="020B0604020202020204" pitchFamily="34" charset="0"/>
                <a:cs typeface="Helvetica" panose="020B0604020202020204" pitchFamily="34" charset="0"/>
              </a:rPr>
              <a:t>         “Maintaining  the sacredness of the site and catering to these changing requirements I suppose overwhelms us at times errr….to the extent that you might focus on simply the work and organisation and maintenance of the place as </a:t>
            </a:r>
            <a:r>
              <a:rPr lang="en-IE" sz="3300" b="1" i="1" dirty="0">
                <a:solidFill>
                  <a:srgbClr val="002060"/>
                </a:solidFill>
                <a:latin typeface="Helvetica" panose="020B0604020202020204" pitchFamily="34" charset="0"/>
                <a:cs typeface="Helvetica" panose="020B0604020202020204" pitchFamily="34" charset="0"/>
              </a:rPr>
              <a:t>distinct from its spiritual values, so we have to keep a very fine balance </a:t>
            </a:r>
            <a:endParaRPr lang="en-IE" sz="3300" i="1" dirty="0">
              <a:solidFill>
                <a:srgbClr val="002060"/>
              </a:solidFill>
              <a:latin typeface="Helvetica" panose="020B0604020202020204" pitchFamily="34" charset="0"/>
              <a:cs typeface="Helvetica" panose="020B0604020202020204" pitchFamily="34" charset="0"/>
            </a:endParaRPr>
          </a:p>
          <a:p>
            <a:pPr marL="0" indent="0" algn="ctr">
              <a:buNone/>
            </a:pPr>
            <a:r>
              <a:rPr lang="en-IE" sz="3300" i="1" dirty="0">
                <a:solidFill>
                  <a:srgbClr val="7030A0"/>
                </a:solidFill>
                <a:latin typeface="Helvetica" panose="020B0604020202020204" pitchFamily="34" charset="0"/>
                <a:cs typeface="Helvetica" panose="020B0604020202020204" pitchFamily="34" charset="0"/>
              </a:rPr>
              <a:t> </a:t>
            </a:r>
          </a:p>
          <a:p>
            <a:pPr marL="0" indent="0" algn="just">
              <a:buNone/>
            </a:pPr>
            <a:endParaRPr lang="en-IE" sz="2400" i="1"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3800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963</Words>
  <Application>Microsoft Office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Georgia</vt:lpstr>
      <vt:lpstr>Helvetica</vt:lpstr>
      <vt:lpstr>Times New Roman</vt:lpstr>
      <vt:lpstr>Wingdings</vt:lpstr>
      <vt:lpstr>Office Theme</vt:lpstr>
      <vt:lpstr>   Contemporary Shifts in Pilgrimage Practices and the Effects on Traditional Management Practices at Sacred Sites: An Irish Perspective    </vt:lpstr>
      <vt:lpstr>Growth of Religious Tourism and Pilgrimage </vt:lpstr>
      <vt:lpstr>PowerPoint Presentation</vt:lpstr>
      <vt:lpstr>Changing Nature of Contemporary Christian Pilgrims </vt:lpstr>
      <vt:lpstr>Changes in Traditional Pilgrimage Patterns </vt:lpstr>
      <vt:lpstr>PowerPoint Presentation</vt:lpstr>
      <vt:lpstr>PowerPoint Presentation</vt:lpstr>
      <vt:lpstr>Research Methodology &amp; Data Analytical Approach </vt:lpstr>
      <vt:lpstr>Research Findings </vt:lpstr>
      <vt:lpstr>Research Findings (Cont.)</vt:lpstr>
      <vt:lpstr>Conclusions / Research Implications / Further Research  </vt:lpstr>
      <vt:lpstr>Food for thought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Contemporary Shifts in Pilgrimage Practices and the Effects on Traditional Management Practices at Sacred Sites: An Irish Perspective    </dc:title>
  <dc:creator>Vreny Enongene</dc:creator>
  <cp:lastModifiedBy>Vreny Enongene</cp:lastModifiedBy>
  <cp:revision>146</cp:revision>
  <dcterms:created xsi:type="dcterms:W3CDTF">2018-03-05T14:47:52Z</dcterms:created>
  <dcterms:modified xsi:type="dcterms:W3CDTF">2018-03-14T18:02:16Z</dcterms:modified>
</cp:coreProperties>
</file>