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28"/>
  </p:notesMasterIdLst>
  <p:sldIdLst>
    <p:sldId id="256" r:id="rId2"/>
    <p:sldId id="282" r:id="rId3"/>
    <p:sldId id="283" r:id="rId4"/>
    <p:sldId id="290" r:id="rId5"/>
    <p:sldId id="285" r:id="rId6"/>
    <p:sldId id="286" r:id="rId7"/>
    <p:sldId id="289" r:id="rId8"/>
    <p:sldId id="257" r:id="rId9"/>
    <p:sldId id="258" r:id="rId10"/>
    <p:sldId id="292" r:id="rId11"/>
    <p:sldId id="293" r:id="rId12"/>
    <p:sldId id="294" r:id="rId13"/>
    <p:sldId id="295" r:id="rId14"/>
    <p:sldId id="296" r:id="rId15"/>
    <p:sldId id="264" r:id="rId16"/>
    <p:sldId id="265" r:id="rId17"/>
    <p:sldId id="266" r:id="rId18"/>
    <p:sldId id="267" r:id="rId19"/>
    <p:sldId id="269" r:id="rId20"/>
    <p:sldId id="273" r:id="rId21"/>
    <p:sldId id="275" r:id="rId22"/>
    <p:sldId id="277" r:id="rId23"/>
    <p:sldId id="278" r:id="rId24"/>
    <p:sldId id="279" r:id="rId25"/>
    <p:sldId id="288" r:id="rId26"/>
    <p:sldId id="291"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1pPr>
            <a:lvl2pPr marL="457200" marR="0" lvl="1"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2pPr>
            <a:lvl3pPr marL="914400" marR="0" lvl="2"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3pPr>
            <a:lvl4pPr marL="1371600" marR="0" lvl="3"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4pPr>
            <a:lvl5pPr marL="1828800" marR="0" lvl="4"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5pPr>
            <a:lvl6pPr marL="2286000" marR="0" lvl="5"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6pPr>
            <a:lvl7pPr marL="2743200" marR="0" lvl="6"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7pPr>
            <a:lvl8pPr marL="3200400" marR="0" lvl="7"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8pPr>
            <a:lvl9pPr marL="3657600" marR="0" lvl="8"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67186577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66439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275"/>
              <a:buFont typeface="Arial"/>
              <a:buNone/>
            </a:pPr>
            <a:r>
              <a:rPr lang="en-IE" sz="1100" b="0" i="0" u="none" strike="noStrike" cap="none">
                <a:solidFill>
                  <a:schemeClr val="dk1"/>
                </a:solidFill>
                <a:latin typeface="Arial"/>
                <a:ea typeface="Arial"/>
                <a:cs typeface="Arial"/>
                <a:sym typeface="Arial"/>
              </a:rPr>
              <a:t>Introduce the teaching we do</a:t>
            </a:r>
            <a:endParaRPr/>
          </a:p>
        </p:txBody>
      </p:sp>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97450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275"/>
              <a:buFont typeface="Arial"/>
              <a:buNone/>
            </a:pPr>
            <a:r>
              <a:rPr lang="en-IE" sz="1100" b="0" i="0" u="none" strike="noStrike" cap="none">
                <a:solidFill>
                  <a:schemeClr val="dk1"/>
                </a:solidFill>
                <a:latin typeface="Arial"/>
                <a:ea typeface="Arial"/>
                <a:cs typeface="Arial"/>
                <a:sym typeface="Arial"/>
              </a:rPr>
              <a:t>Definition of IL</a:t>
            </a:r>
            <a:endParaRPr/>
          </a:p>
        </p:txBody>
      </p:sp>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26110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275"/>
              <a:buFont typeface="Arial"/>
              <a:buNone/>
            </a:pPr>
            <a:r>
              <a:rPr lang="en-IE" sz="1100" b="0" i="0" u="none" strike="noStrike" cap="none">
                <a:solidFill>
                  <a:schemeClr val="dk1"/>
                </a:solidFill>
                <a:latin typeface="Arial"/>
                <a:ea typeface="Arial"/>
                <a:cs typeface="Arial"/>
                <a:sym typeface="Arial"/>
              </a:rPr>
              <a:t>More definitions of IL</a:t>
            </a:r>
            <a:endParaRPr/>
          </a:p>
        </p:txBody>
      </p:sp>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203418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275"/>
              <a:buFont typeface="Arial"/>
              <a:buNone/>
            </a:pPr>
            <a:r>
              <a:rPr lang="en-IE" sz="1100" b="0" i="0" u="none" strike="noStrike" cap="none">
                <a:solidFill>
                  <a:schemeClr val="dk1"/>
                </a:solidFill>
                <a:latin typeface="Arial"/>
                <a:ea typeface="Arial"/>
                <a:cs typeface="Arial"/>
                <a:sym typeface="Arial"/>
              </a:rPr>
              <a:t>Definition of media literacy</a:t>
            </a:r>
            <a:endParaRPr/>
          </a:p>
        </p:txBody>
      </p:sp>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82011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275"/>
              <a:buFont typeface="Arial"/>
              <a:buNone/>
            </a:pPr>
            <a:r>
              <a:rPr lang="en-IE" sz="1100" b="0" i="0" u="none" strike="noStrike" cap="none">
                <a:solidFill>
                  <a:schemeClr val="dk1"/>
                </a:solidFill>
                <a:latin typeface="Arial"/>
                <a:ea typeface="Arial"/>
                <a:cs typeface="Arial"/>
                <a:sym typeface="Arial"/>
              </a:rPr>
              <a:t>Definition of Critical Media Literacy</a:t>
            </a: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05407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Common themes between all 3 definitions. </a:t>
            </a: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320124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More common themes between the literacies</a:t>
            </a:r>
          </a:p>
        </p:txBody>
      </p:sp>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199097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162740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344647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84959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 wanted to give you some context.  Everything we do is set in a specific context, that context can be changed and things can be taken out of context, but broadly speaking messages come with a context.  You’ve already selected the context within which you’ll hear about CML by coming to this conference.  And you’ve further narrowed that context choosing to hear the speakers in this room….</a:t>
            </a:r>
          </a:p>
          <a:p>
            <a:r>
              <a:rPr lang="en-GB" sz="1200" kern="1200" dirty="0" smtClean="0">
                <a:solidFill>
                  <a:schemeClr val="tx1"/>
                </a:solidFill>
                <a:effectLst/>
                <a:latin typeface="+mn-lt"/>
                <a:ea typeface="+mn-ea"/>
                <a:cs typeface="+mn-cs"/>
              </a:rPr>
              <a:t>So let’s look at the broader context of our library and information environment</a:t>
            </a:r>
          </a:p>
          <a:p>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2</a:t>
            </a:fld>
            <a:endParaRPr lang="en-IE"/>
          </a:p>
        </p:txBody>
      </p:sp>
    </p:spTree>
    <p:extLst>
      <p:ext uri="{BB962C8B-B14F-4D97-AF65-F5344CB8AC3E}">
        <p14:creationId xmlns:p14="http://schemas.microsoft.com/office/powerpoint/2010/main" val="40848848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Quotes from students</a:t>
            </a:r>
          </a:p>
        </p:txBody>
      </p:sp>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70605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62" name="Shape 2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93374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JISC seven elements of digital literacy. Media Literacy usually seen as a subset of Information Literacy. With this model not one element or literacy takes precedence over another. </a:t>
            </a:r>
          </a:p>
        </p:txBody>
      </p:sp>
      <p:sp>
        <p:nvSpPr>
          <p:cNvPr id="280" name="Shape 2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2965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86565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97" name="Shape 2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802470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fontAlgn="base">
              <a:buNone/>
            </a:pPr>
            <a:r>
              <a:rPr lang="en-GB" sz="1200" kern="1200" dirty="0" smtClean="0">
                <a:solidFill>
                  <a:schemeClr val="tx1"/>
                </a:solidFill>
                <a:effectLst/>
                <a:latin typeface="+mn-lt"/>
                <a:ea typeface="+mn-ea"/>
                <a:cs typeface="+mn-cs"/>
              </a:rPr>
              <a:t>We think it is important to recognise that within CML there is a need for information skills, and perhaps that is the perfect partnership.</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25</a:t>
            </a:fld>
            <a:endParaRPr lang="en-IE"/>
          </a:p>
        </p:txBody>
      </p:sp>
    </p:spTree>
    <p:extLst>
      <p:ext uri="{BB962C8B-B14F-4D97-AF65-F5344CB8AC3E}">
        <p14:creationId xmlns:p14="http://schemas.microsoft.com/office/powerpoint/2010/main" val="186686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IE" dirty="0" smtClean="0"/>
              <a:t>This famous quote by Steward </a:t>
            </a:r>
            <a:r>
              <a:rPr lang="en-IE" dirty="0" err="1" smtClean="0"/>
              <a:t>Mader</a:t>
            </a:r>
            <a:r>
              <a:rPr lang="en-IE" dirty="0" smtClean="0"/>
              <a:t>,</a:t>
            </a:r>
            <a:r>
              <a:rPr lang="en-IE" baseline="0" dirty="0" smtClean="0"/>
              <a:t> was never meant to be a rallying call to people who had no respect for copyright. Its more a recognition of the importance and value of information.  As well the difficulty of controlling information you created when it becomes digital</a:t>
            </a:r>
            <a:r>
              <a:rPr lang="mr-IN" baseline="0" dirty="0" smtClean="0"/>
              <a:t>…</a:t>
            </a:r>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3</a:t>
            </a:fld>
            <a:endParaRPr lang="en-IE"/>
          </a:p>
        </p:txBody>
      </p:sp>
    </p:spTree>
    <p:extLst>
      <p:ext uri="{BB962C8B-B14F-4D97-AF65-F5344CB8AC3E}">
        <p14:creationId xmlns:p14="http://schemas.microsoft.com/office/powerpoint/2010/main" val="182360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IE" dirty="0" smtClean="0"/>
              <a:t>Developments in</a:t>
            </a:r>
            <a:r>
              <a:rPr lang="en-IE" baseline="0" dirty="0" smtClean="0"/>
              <a:t> technology has lead to cheaper hardware, the development of the internet has lead to </a:t>
            </a:r>
            <a:r>
              <a:rPr lang="en-GB" sz="1200" kern="1200" baseline="0" dirty="0" smtClean="0">
                <a:solidFill>
                  <a:schemeClr val="tx1"/>
                </a:solidFill>
                <a:effectLst/>
                <a:latin typeface="+mn-lt"/>
                <a:ea typeface="+mn-ea"/>
                <a:cs typeface="+mn-cs"/>
              </a:rPr>
              <a:t>a</a:t>
            </a:r>
            <a:r>
              <a:rPr lang="en-GB" sz="1200" kern="1200" dirty="0" smtClean="0">
                <a:solidFill>
                  <a:schemeClr val="tx1"/>
                </a:solidFill>
                <a:effectLst/>
                <a:latin typeface="+mn-lt"/>
                <a:ea typeface="+mn-ea"/>
                <a:cs typeface="+mn-cs"/>
              </a:rPr>
              <a:t> more connected world</a:t>
            </a:r>
            <a:r>
              <a:rPr lang="en-GB" sz="1200" kern="1200" baseline="0" dirty="0" smtClean="0">
                <a:solidFill>
                  <a:schemeClr val="tx1"/>
                </a:solidFill>
                <a:effectLst/>
                <a:latin typeface="+mn-lt"/>
                <a:ea typeface="+mn-ea"/>
                <a:cs typeface="+mn-cs"/>
              </a:rPr>
              <a:t>, and information is more accessible.</a:t>
            </a:r>
          </a:p>
          <a:p>
            <a:r>
              <a:rPr lang="en-GB" sz="1200" kern="1200" dirty="0" smtClean="0">
                <a:solidFill>
                  <a:schemeClr val="tx1"/>
                </a:solidFill>
                <a:effectLst/>
                <a:latin typeface="+mn-lt"/>
                <a:ea typeface="+mn-ea"/>
                <a:cs typeface="+mn-cs"/>
              </a:rPr>
              <a:t>Potentially we now appear to have a perfect partnership of cheap, easy use hardware and masses of free information on any subject you can think of.</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But are we better informed</a:t>
            </a:r>
            <a:r>
              <a:rPr lang="en-GB" sz="1200" kern="1200" baseline="0" dirty="0" smtClean="0">
                <a:solidFill>
                  <a:schemeClr val="tx1"/>
                </a:solidFill>
                <a:effectLst/>
                <a:latin typeface="+mn-lt"/>
                <a:ea typeface="+mn-ea"/>
                <a:cs typeface="+mn-cs"/>
              </a:rPr>
              <a:t> citizens?</a:t>
            </a: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Are we digital natives, or digital immigrants?  Are we born with magical abilities that help us to navigate a digital world?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Based on his observations, </a:t>
            </a:r>
            <a:r>
              <a:rPr lang="en-GB" sz="1200" kern="1200" dirty="0" err="1" smtClean="0">
                <a:solidFill>
                  <a:schemeClr val="tx1"/>
                </a:solidFill>
                <a:effectLst/>
                <a:latin typeface="+mn-lt"/>
                <a:ea typeface="+mn-ea"/>
                <a:cs typeface="+mn-cs"/>
              </a:rPr>
              <a:t>Prensky</a:t>
            </a:r>
            <a:r>
              <a:rPr lang="en-GB" sz="1200" kern="1200" dirty="0" smtClean="0">
                <a:solidFill>
                  <a:schemeClr val="tx1"/>
                </a:solidFill>
                <a:effectLst/>
                <a:latin typeface="+mn-lt"/>
                <a:ea typeface="+mn-ea"/>
                <a:cs typeface="+mn-cs"/>
              </a:rPr>
              <a:t> thought so.  That  was in 2001 but since then research has been carried out and shown that there really is no such thing as a digital native/immigrant – skills are learned or acquired in the usual way, regardless of when you were born.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If our past experience of assuming and assigning skills to our digital natives has taught us anything, it has taught us that it isn’t safe to assume a skill set, are we in danger of making the same assumption about our users being information literate?  Recent research has shown that consumers – that is information consumers, feel the closer to the top a sites placement in the search results, the more reliable it is – they don’t pay attention to who put that information there or why they put it there.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But the technology has been hacked by trolls and marketers, people pushing an agenda</a:t>
            </a:r>
          </a:p>
          <a:p>
            <a:r>
              <a:rPr lang="en-GB" sz="1200" kern="1200" dirty="0" smtClean="0">
                <a:solidFill>
                  <a:schemeClr val="tx1"/>
                </a:solidFill>
                <a:effectLst/>
                <a:latin typeface="+mn-lt"/>
                <a:ea typeface="+mn-ea"/>
                <a:cs typeface="+mn-cs"/>
              </a:rPr>
              <a:t>I’m sure I don’t need to remind everyone about the proliferation of fake news and conspiracy theories that abounded during the recent American presidential elections.  Companies like Facebook, have been told to improve their ability to weed out fake news and hoax.  How’s that working…</a:t>
            </a:r>
          </a:p>
          <a:p>
            <a:endParaRPr lang="en-GB" sz="1200" kern="1200" dirty="0" smtClean="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4</a:t>
            </a:fld>
            <a:endParaRPr lang="en-IE"/>
          </a:p>
        </p:txBody>
      </p:sp>
    </p:spTree>
    <p:extLst>
      <p:ext uri="{BB962C8B-B14F-4D97-AF65-F5344CB8AC3E}">
        <p14:creationId xmlns:p14="http://schemas.microsoft.com/office/powerpoint/2010/main" val="3274180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This headline is from the Guardian newspaper.  It’s a story relating to a rumour that the perpetrator of the Las Vegas shooting was an anti-Trump democrat…</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Of course it’s not true, both Google and Facebook admit this.  Lies and fake news spread from social media to tradition media at an alarming rate.</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So what are libraries doing about this?</a:t>
            </a:r>
          </a:p>
          <a:p>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5</a:t>
            </a:fld>
            <a:endParaRPr lang="en-IE"/>
          </a:p>
        </p:txBody>
      </p:sp>
    </p:spTree>
    <p:extLst>
      <p:ext uri="{BB962C8B-B14F-4D97-AF65-F5344CB8AC3E}">
        <p14:creationId xmlns:p14="http://schemas.microsoft.com/office/powerpoint/2010/main" val="1066416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Librarians have be trying to democratising information for some time.  Making information available by collecting and organising it in one place. Granted in the beginning we had limited success in that you had to be reasonably well off and usually male to benefit, but we had the right idea and it caught on.</a:t>
            </a:r>
          </a:p>
          <a:p>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6</a:t>
            </a:fld>
            <a:endParaRPr lang="en-IE"/>
          </a:p>
        </p:txBody>
      </p:sp>
    </p:spTree>
    <p:extLst>
      <p:ext uri="{BB962C8B-B14F-4D97-AF65-F5344CB8AC3E}">
        <p14:creationId xmlns:p14="http://schemas.microsoft.com/office/powerpoint/2010/main" val="350162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IE" dirty="0" smtClean="0"/>
              <a:t>Developments in</a:t>
            </a:r>
            <a:r>
              <a:rPr lang="en-IE" baseline="0" dirty="0" smtClean="0"/>
              <a:t> technology has lead to cheaper hardware, the development of the internet has lead to </a:t>
            </a:r>
            <a:r>
              <a:rPr lang="en-GB" sz="1200" kern="1200" baseline="0" dirty="0" smtClean="0">
                <a:solidFill>
                  <a:schemeClr val="tx1"/>
                </a:solidFill>
                <a:effectLst/>
                <a:latin typeface="+mn-lt"/>
                <a:ea typeface="+mn-ea"/>
                <a:cs typeface="+mn-cs"/>
              </a:rPr>
              <a:t>a</a:t>
            </a:r>
            <a:r>
              <a:rPr lang="en-GB" sz="1200" kern="1200" dirty="0" smtClean="0">
                <a:solidFill>
                  <a:schemeClr val="tx1"/>
                </a:solidFill>
                <a:effectLst/>
                <a:latin typeface="+mn-lt"/>
                <a:ea typeface="+mn-ea"/>
                <a:cs typeface="+mn-cs"/>
              </a:rPr>
              <a:t> more connected world</a:t>
            </a:r>
            <a:r>
              <a:rPr lang="en-GB" sz="1200" kern="1200" baseline="0" dirty="0" smtClean="0">
                <a:solidFill>
                  <a:schemeClr val="tx1"/>
                </a:solidFill>
                <a:effectLst/>
                <a:latin typeface="+mn-lt"/>
                <a:ea typeface="+mn-ea"/>
                <a:cs typeface="+mn-cs"/>
              </a:rPr>
              <a:t>, and information is more accessible.</a:t>
            </a:r>
          </a:p>
          <a:p>
            <a:r>
              <a:rPr lang="en-GB" sz="1200" kern="1200" dirty="0" smtClean="0">
                <a:solidFill>
                  <a:schemeClr val="tx1"/>
                </a:solidFill>
                <a:effectLst/>
                <a:latin typeface="+mn-lt"/>
                <a:ea typeface="+mn-ea"/>
                <a:cs typeface="+mn-cs"/>
              </a:rPr>
              <a:t>Potentially we now appear to have a perfect partnership of cheap, easy use hardware and masses of free information on any subject you can think of.</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But are we better informed</a:t>
            </a:r>
            <a:r>
              <a:rPr lang="en-GB" sz="1200" kern="1200" baseline="0" dirty="0" smtClean="0">
                <a:solidFill>
                  <a:schemeClr val="tx1"/>
                </a:solidFill>
                <a:effectLst/>
                <a:latin typeface="+mn-lt"/>
                <a:ea typeface="+mn-ea"/>
                <a:cs typeface="+mn-cs"/>
              </a:rPr>
              <a:t> citizens?</a:t>
            </a: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Are we digital natives, or digital immigrants?  Are we born with magical abilities that help us to navigate a digital world?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Based on his observations, </a:t>
            </a:r>
            <a:r>
              <a:rPr lang="en-GB" sz="1200" kern="1200" dirty="0" err="1" smtClean="0">
                <a:solidFill>
                  <a:schemeClr val="tx1"/>
                </a:solidFill>
                <a:effectLst/>
                <a:latin typeface="+mn-lt"/>
                <a:ea typeface="+mn-ea"/>
                <a:cs typeface="+mn-cs"/>
              </a:rPr>
              <a:t>Prensky</a:t>
            </a:r>
            <a:r>
              <a:rPr lang="en-GB" sz="1200" kern="1200" dirty="0" smtClean="0">
                <a:solidFill>
                  <a:schemeClr val="tx1"/>
                </a:solidFill>
                <a:effectLst/>
                <a:latin typeface="+mn-lt"/>
                <a:ea typeface="+mn-ea"/>
                <a:cs typeface="+mn-cs"/>
              </a:rPr>
              <a:t> thought so.  That  was in 2001 but since then research has been carried out and shown that there really is no such thing as a digital native/immigrant – skills are learned or acquired in the usual way, regardless of when you were born.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If our past experience of assuming and assigning skills to our digital natives has taught us anything, it has taught us that it isn’t safe to assume a skill set, are we in danger of making the same assumption about our users being information literate?  Recent research has shown that consumers – that is information consumers, feel the closer to the top a sites placement in the search results, the more reliable it is – they don’t pay attention to who put that information there or why they put it there.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But the technology has been hacked by trolls and marketers, people pushing an agenda</a:t>
            </a:r>
          </a:p>
          <a:p>
            <a:r>
              <a:rPr lang="en-GB" sz="1200" kern="1200" dirty="0" smtClean="0">
                <a:solidFill>
                  <a:schemeClr val="tx1"/>
                </a:solidFill>
                <a:effectLst/>
                <a:latin typeface="+mn-lt"/>
                <a:ea typeface="+mn-ea"/>
                <a:cs typeface="+mn-cs"/>
              </a:rPr>
              <a:t>I’m sure I don’t need to remind everyone about the proliferation of fake news and conspiracy theories that abounded during the recent American presidential elections.  Companies like Facebook, have been told to improve their ability to weed out fake news and hoax.  How’s that working…</a:t>
            </a:r>
          </a:p>
          <a:p>
            <a:endParaRPr lang="en-GB" sz="1200" kern="1200" dirty="0" smtClean="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a:xfrm>
            <a:off x="3850443" y="9430091"/>
            <a:ext cx="2945659" cy="498134"/>
          </a:xfrm>
          <a:prstGeom prst="rect">
            <a:avLst/>
          </a:prstGeom>
        </p:spPr>
        <p:txBody>
          <a:bodyPr/>
          <a:lstStyle/>
          <a:p>
            <a:fld id="{C866FB77-E482-0C49-A8EB-6110E7430323}" type="slidenum">
              <a:rPr lang="en-IE" smtClean="0"/>
              <a:t>7</a:t>
            </a:fld>
            <a:endParaRPr lang="en-IE"/>
          </a:p>
        </p:txBody>
      </p:sp>
    </p:spTree>
    <p:extLst>
      <p:ext uri="{BB962C8B-B14F-4D97-AF65-F5344CB8AC3E}">
        <p14:creationId xmlns:p14="http://schemas.microsoft.com/office/powerpoint/2010/main" val="2478538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Talk about stereotype of the role of Librarian. </a:t>
            </a:r>
          </a:p>
        </p:txBody>
      </p:sp>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54880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r>
              <a:rPr lang="en-IE"/>
              <a:t>Introduce different roles-traditional and new. Physical and virtual space. We teach!</a:t>
            </a:r>
          </a:p>
        </p:txBody>
      </p:sp>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948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2"/>
            <a:ext cx="9144000" cy="2387600"/>
          </a:xfrm>
          <a:prstGeom prst="rect">
            <a:avLst/>
          </a:prstGeom>
          <a:noFill/>
          <a:ln>
            <a:noFill/>
          </a:ln>
        </p:spPr>
        <p:txBody>
          <a:bodyPr wrap="square" lIns="91425" tIns="91425" rIns="91425" bIns="91425" anchor="b" anchorCtr="0"/>
          <a:lstStyle>
            <a:lvl1pPr marL="0" marR="0" lvl="0" indent="0" algn="ctr"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3" name="Shape 13"/>
          <p:cNvSpPr txBox="1">
            <a:spLocks noGrp="1"/>
          </p:cNvSpPr>
          <p:nvPr>
            <p:ph type="subTitle" idx="1"/>
          </p:nvPr>
        </p:nvSpPr>
        <p:spPr>
          <a:xfrm>
            <a:off x="1524000" y="3602037"/>
            <a:ext cx="9144000" cy="1655761"/>
          </a:xfrm>
          <a:prstGeom prst="rect">
            <a:avLst/>
          </a:prstGeom>
          <a:noFill/>
          <a:ln>
            <a:noFill/>
          </a:ln>
        </p:spPr>
        <p:txBody>
          <a:bodyPr wrap="square" lIns="91425" tIns="91425" rIns="91425" bIns="91425" anchor="t" anchorCtr="0"/>
          <a:lstStyle>
            <a:lvl1pPr marL="0" marR="0" lvl="0" indent="0" algn="ctr" rtl="0">
              <a:lnSpc>
                <a:spcPct val="90000"/>
              </a:lnSpc>
              <a:spcBef>
                <a:spcPts val="10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69"/>
        <p:cNvGrpSpPr/>
        <p:nvPr/>
      </p:nvGrpSpPr>
      <p:grpSpPr>
        <a:xfrm>
          <a:off x="0" y="0"/>
          <a:ext cx="0" cy="0"/>
          <a:chOff x="0" y="0"/>
          <a:chExt cx="0" cy="0"/>
        </a:xfrm>
      </p:grpSpPr>
      <p:sp>
        <p:nvSpPr>
          <p:cNvPr id="70" name="Shape 70"/>
          <p:cNvSpPr txBox="1">
            <a:spLocks noGrp="1"/>
          </p:cNvSpPr>
          <p:nvPr>
            <p:ph type="title"/>
          </p:nvPr>
        </p:nvSpPr>
        <p:spPr>
          <a:xfrm rot="5400000">
            <a:off x="7133431" y="1956594"/>
            <a:ext cx="5811838" cy="2628899"/>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1" name="Shape 71"/>
          <p:cNvSpPr txBox="1">
            <a:spLocks noGrp="1"/>
          </p:cNvSpPr>
          <p:nvPr>
            <p:ph type="body" idx="1"/>
          </p:nvPr>
        </p:nvSpPr>
        <p:spPr>
          <a:xfrm rot="5400000">
            <a:off x="1799431" y="-596105"/>
            <a:ext cx="5811838" cy="7734299"/>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7"/>
        <p:cNvGrpSpPr/>
        <p:nvPr/>
      </p:nvGrpSpPr>
      <p:grpSpPr>
        <a:xfrm>
          <a:off x="0" y="0"/>
          <a:ext cx="0" cy="0"/>
          <a:chOff x="0" y="0"/>
          <a:chExt cx="0" cy="0"/>
        </a:xfrm>
      </p:grpSpPr>
      <p:sp>
        <p:nvSpPr>
          <p:cNvPr id="18" name="Shape 18"/>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3" name="Shape 23"/>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9" name="Shape 29"/>
          <p:cNvSpPr txBox="1">
            <a:spLocks noGrp="1"/>
          </p:cNvSpPr>
          <p:nvPr>
            <p:ph type="body" idx="1"/>
          </p:nvPr>
        </p:nvSpPr>
        <p:spPr>
          <a:xfrm>
            <a:off x="838200" y="1825625"/>
            <a:ext cx="5181600"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2"/>
          </p:nvPr>
        </p:nvSpPr>
        <p:spPr>
          <a:xfrm>
            <a:off x="6172200" y="1825625"/>
            <a:ext cx="5181600"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831850" y="1709738"/>
            <a:ext cx="10515599" cy="2852737"/>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6" name="Shape 36"/>
          <p:cNvSpPr txBox="1">
            <a:spLocks noGrp="1"/>
          </p:cNvSpPr>
          <p:nvPr>
            <p:ph type="body" idx="1"/>
          </p:nvPr>
        </p:nvSpPr>
        <p:spPr>
          <a:xfrm>
            <a:off x="831850" y="4589462"/>
            <a:ext cx="10515599" cy="1500187"/>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839787"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2" name="Shape 42"/>
          <p:cNvSpPr txBox="1">
            <a:spLocks noGrp="1"/>
          </p:cNvSpPr>
          <p:nvPr>
            <p:ph type="body" idx="1"/>
          </p:nvPr>
        </p:nvSpPr>
        <p:spPr>
          <a:xfrm>
            <a:off x="839787" y="1681163"/>
            <a:ext cx="5157787"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839787" y="2505075"/>
            <a:ext cx="5157787" cy="368458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72200" y="1681163"/>
            <a:ext cx="5183187"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72200" y="2505075"/>
            <a:ext cx="5183187" cy="368458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9787" y="457200"/>
            <a:ext cx="3932237" cy="1600199"/>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1" name="Shape 51"/>
          <p:cNvSpPr txBox="1">
            <a:spLocks noGrp="1"/>
          </p:cNvSpPr>
          <p:nvPr>
            <p:ph type="body" idx="1"/>
          </p:nvPr>
        </p:nvSpPr>
        <p:spPr>
          <a:xfrm>
            <a:off x="5183187" y="987425"/>
            <a:ext cx="6172199" cy="4873624"/>
          </a:xfrm>
          <a:prstGeom prst="rect">
            <a:avLst/>
          </a:prstGeom>
          <a:noFill/>
          <a:ln>
            <a:noFill/>
          </a:ln>
        </p:spPr>
        <p:txBody>
          <a:bodyPr wrap="square" lIns="91425" tIns="91425" rIns="91425" bIns="91425" anchor="t" anchorCtr="0"/>
          <a:lstStyle>
            <a:lvl1pPr marL="228600" marR="0" lvl="0" indent="177800" algn="l" rtl="0">
              <a:lnSpc>
                <a:spcPct val="90000"/>
              </a:lnSpc>
              <a:spcBef>
                <a:spcPts val="100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127000" algn="l" rtl="0">
              <a:lnSpc>
                <a:spcPct val="90000"/>
              </a:lnSpc>
              <a:spcBef>
                <a:spcPts val="5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2"/>
          </p:nvPr>
        </p:nvSpPr>
        <p:spPr>
          <a:xfrm>
            <a:off x="839787"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839787" y="457200"/>
            <a:ext cx="3932237" cy="1600199"/>
          </a:xfrm>
          <a:prstGeom prst="rect">
            <a:avLst/>
          </a:prstGeom>
          <a:noFill/>
          <a:ln>
            <a:noFill/>
          </a:ln>
        </p:spPr>
        <p:txBody>
          <a:bodyPr wrap="square"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8" name="Shape 58"/>
          <p:cNvSpPr>
            <a:spLocks noGrp="1"/>
          </p:cNvSpPr>
          <p:nvPr>
            <p:ph type="pic" idx="2"/>
          </p:nvPr>
        </p:nvSpPr>
        <p:spPr>
          <a:xfrm>
            <a:off x="5183187" y="987425"/>
            <a:ext cx="6172199" cy="4873624"/>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body" idx="1"/>
          </p:nvPr>
        </p:nvSpPr>
        <p:spPr>
          <a:xfrm>
            <a:off x="839787"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5" name="Shape 65"/>
          <p:cNvSpPr txBox="1">
            <a:spLocks noGrp="1"/>
          </p:cNvSpPr>
          <p:nvPr>
            <p:ph type="body" idx="1"/>
          </p:nvPr>
        </p:nvSpPr>
        <p:spPr>
          <a:xfrm rot="5400000">
            <a:off x="3920331" y="-1256505"/>
            <a:ext cx="4351338" cy="10515599"/>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wrap="square"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wrap="square"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wrap="square"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wrap="square"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IE" sz="1200" b="0" i="0" u="none" strike="noStrike" cap="none">
                <a:solidFill>
                  <a:srgbClr val="888888"/>
                </a:solidFill>
                <a:latin typeface="Calibri"/>
                <a:ea typeface="Calibri"/>
                <a:cs typeface="Calibri"/>
                <a:sym typeface="Calibri"/>
              </a:rPr>
              <a:t>‹#›</a:t>
            </a:fld>
            <a:endParaRPr lang="en-IE"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ED6"/>
        </a:solidFill>
        <a:effectLst/>
      </p:bgPr>
    </p:bg>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378250" y="724275"/>
            <a:ext cx="11346300" cy="2387700"/>
          </a:xfrm>
          <a:prstGeom prst="rect">
            <a:avLst/>
          </a:prstGeom>
          <a:noFill/>
          <a:ln>
            <a:noFill/>
          </a:ln>
        </p:spPr>
        <p:txBody>
          <a:bodyPr wrap="square" lIns="91425" tIns="45700" rIns="91425" bIns="45700" anchor="b" anchorCtr="0">
            <a:noAutofit/>
          </a:bodyPr>
          <a:lstStyle/>
          <a:p>
            <a:pPr lvl="0" algn="l" rtl="0">
              <a:lnSpc>
                <a:spcPct val="115000"/>
              </a:lnSpc>
              <a:spcBef>
                <a:spcPts val="0"/>
              </a:spcBef>
              <a:buClr>
                <a:schemeClr val="dk1"/>
              </a:buClr>
              <a:buSzPct val="25000"/>
              <a:buFont typeface="Arial"/>
              <a:buNone/>
            </a:pPr>
            <a:r>
              <a:rPr lang="en-IE" sz="7200" b="1">
                <a:solidFill>
                  <a:srgbClr val="FFFFFF"/>
                </a:solidFill>
                <a:latin typeface="Arial"/>
                <a:ea typeface="Arial"/>
                <a:cs typeface="Arial"/>
                <a:sym typeface="Arial"/>
              </a:rPr>
              <a:t>Critical Media Literacies:</a:t>
            </a:r>
          </a:p>
        </p:txBody>
      </p:sp>
      <p:sp>
        <p:nvSpPr>
          <p:cNvPr id="80" name="Shape 80"/>
          <p:cNvSpPr txBox="1">
            <a:spLocks noGrp="1"/>
          </p:cNvSpPr>
          <p:nvPr>
            <p:ph type="subTitle" idx="1"/>
          </p:nvPr>
        </p:nvSpPr>
        <p:spPr>
          <a:xfrm>
            <a:off x="459050" y="2887475"/>
            <a:ext cx="12072000" cy="1655700"/>
          </a:xfrm>
          <a:prstGeom prst="rect">
            <a:avLst/>
          </a:prstGeom>
          <a:noFill/>
          <a:ln>
            <a:noFill/>
          </a:ln>
        </p:spPr>
        <p:txBody>
          <a:bodyPr wrap="square" lIns="91425" tIns="45700" rIns="91425" bIns="45700" anchor="t" anchorCtr="0">
            <a:noAutofit/>
          </a:bodyPr>
          <a:lstStyle/>
          <a:p>
            <a:pPr lvl="0" algn="l" rtl="0">
              <a:lnSpc>
                <a:spcPct val="115000"/>
              </a:lnSpc>
              <a:spcBef>
                <a:spcPts val="0"/>
              </a:spcBef>
              <a:buClr>
                <a:schemeClr val="dk1"/>
              </a:buClr>
              <a:buSzPct val="25000"/>
              <a:buFont typeface="Arial"/>
              <a:buNone/>
            </a:pPr>
            <a:r>
              <a:rPr lang="en-IE" sz="6000" b="1" dirty="0">
                <a:solidFill>
                  <a:schemeClr val="accent4"/>
                </a:solidFill>
                <a:latin typeface="Arial"/>
                <a:ea typeface="Arial"/>
                <a:cs typeface="Arial"/>
                <a:sym typeface="Arial"/>
              </a:rPr>
              <a:t>Collaboration and Partnership</a:t>
            </a:r>
          </a:p>
          <a:p>
            <a:pPr lvl="0" algn="l" rtl="0">
              <a:lnSpc>
                <a:spcPct val="115000"/>
              </a:lnSpc>
              <a:spcBef>
                <a:spcPts val="0"/>
              </a:spcBef>
              <a:buClr>
                <a:schemeClr val="dk1"/>
              </a:buClr>
              <a:buSzPct val="36666"/>
              <a:buFont typeface="Arial"/>
              <a:buNone/>
            </a:pPr>
            <a:r>
              <a:rPr lang="en-IE" sz="3000" b="1" dirty="0" err="1" smtClean="0">
                <a:solidFill>
                  <a:schemeClr val="accent4"/>
                </a:solidFill>
                <a:latin typeface="Arial"/>
                <a:ea typeface="Arial"/>
                <a:cs typeface="Arial"/>
                <a:sym typeface="Arial"/>
              </a:rPr>
              <a:t>Róisín</a:t>
            </a:r>
            <a:r>
              <a:rPr lang="en-IE" sz="3000" b="1" dirty="0" smtClean="0">
                <a:solidFill>
                  <a:schemeClr val="accent4"/>
                </a:solidFill>
                <a:latin typeface="Arial"/>
                <a:ea typeface="Arial"/>
                <a:cs typeface="Arial"/>
                <a:sym typeface="Arial"/>
              </a:rPr>
              <a:t> </a:t>
            </a:r>
            <a:r>
              <a:rPr lang="en-IE" sz="3000" b="1" dirty="0">
                <a:solidFill>
                  <a:schemeClr val="accent4"/>
                </a:solidFill>
                <a:latin typeface="Arial"/>
                <a:ea typeface="Arial"/>
                <a:cs typeface="Arial"/>
                <a:sym typeface="Arial"/>
              </a:rPr>
              <a:t>Guilfoyle</a:t>
            </a:r>
          </a:p>
          <a:p>
            <a:pPr lvl="0" algn="l" rtl="0">
              <a:lnSpc>
                <a:spcPct val="115000"/>
              </a:lnSpc>
              <a:spcBef>
                <a:spcPts val="0"/>
              </a:spcBef>
              <a:buClr>
                <a:schemeClr val="dk1"/>
              </a:buClr>
              <a:buSzPct val="36666"/>
              <a:buFont typeface="Arial"/>
              <a:buNone/>
            </a:pPr>
            <a:r>
              <a:rPr lang="en-IE" sz="3000" b="1" dirty="0">
                <a:solidFill>
                  <a:schemeClr val="accent4"/>
                </a:solidFill>
                <a:latin typeface="Arial"/>
                <a:ea typeface="Arial"/>
                <a:cs typeface="Arial"/>
                <a:sym typeface="Arial"/>
              </a:rPr>
              <a:t>Sarah-Anne Kennedy</a:t>
            </a:r>
          </a:p>
        </p:txBody>
      </p:sp>
      <p:pic>
        <p:nvPicPr>
          <p:cNvPr id="81" name="Shape 81"/>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82" name="Shape 82"/>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chemeClr val="lt1"/>
                </a:solidFill>
                <a:latin typeface="Calibri"/>
                <a:ea typeface="Calibri"/>
                <a:cs typeface="Calibri"/>
                <a:sym typeface="Calibri"/>
              </a:rPr>
              <a:t>Seirbhísí Leabharlanna ITBÁC</a:t>
            </a:r>
            <a:br>
              <a:rPr lang="en-IE" sz="1800" b="0" i="0" u="none" strike="noStrike" cap="none">
                <a:solidFill>
                  <a:schemeClr val="lt1"/>
                </a:solidFill>
                <a:latin typeface="Calibri"/>
                <a:ea typeface="Calibri"/>
                <a:cs typeface="Calibri"/>
                <a:sym typeface="Calibri"/>
              </a:rPr>
            </a:br>
            <a:r>
              <a:rPr lang="en-IE" sz="1800" b="0" i="0" u="none" strike="noStrike" cap="none">
                <a:solidFill>
                  <a:schemeClr val="lt1"/>
                </a:solidFill>
                <a:latin typeface="Calibri"/>
                <a:ea typeface="Calibri"/>
                <a:cs typeface="Calibri"/>
                <a:sym typeface="Calibri"/>
              </a:rPr>
              <a:t>DIT Library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6" name="Shape 106"/>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07" name="Shape 107"/>
          <p:cNvSpPr txBox="1"/>
          <p:nvPr/>
        </p:nvSpPr>
        <p:spPr>
          <a:xfrm>
            <a:off x="871062" y="5965901"/>
            <a:ext cx="4182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45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endParaRPr/>
          </a:p>
        </p:txBody>
      </p:sp>
      <p:sp>
        <p:nvSpPr>
          <p:cNvPr id="108" name="Shape 108"/>
          <p:cNvSpPr txBox="1">
            <a:spLocks noGrp="1"/>
          </p:cNvSpPr>
          <p:nvPr>
            <p:ph type="title"/>
          </p:nvPr>
        </p:nvSpPr>
        <p:spPr>
          <a:xfrm>
            <a:off x="838200" y="365125"/>
            <a:ext cx="10515600" cy="13257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IE" sz="4400" b="1" i="0" u="none" strike="noStrike" cap="none">
                <a:solidFill>
                  <a:srgbClr val="008ED6"/>
                </a:solidFill>
                <a:latin typeface="Arial"/>
                <a:ea typeface="Arial"/>
                <a:cs typeface="Arial"/>
                <a:sym typeface="Arial"/>
              </a:rPr>
              <a:t>What do we teach?</a:t>
            </a:r>
            <a:endParaRPr/>
          </a:p>
        </p:txBody>
      </p:sp>
      <p:sp>
        <p:nvSpPr>
          <p:cNvPr id="109" name="Shape 109"/>
          <p:cNvSpPr/>
          <p:nvPr/>
        </p:nvSpPr>
        <p:spPr>
          <a:xfrm>
            <a:off x="354675" y="1588825"/>
            <a:ext cx="4950300" cy="38778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Shape 110"/>
          <p:cNvSpPr txBox="1"/>
          <p:nvPr/>
        </p:nvSpPr>
        <p:spPr>
          <a:xfrm>
            <a:off x="610275" y="2145325"/>
            <a:ext cx="4694700" cy="276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6000"/>
              <a:buFont typeface="Arial"/>
              <a:buNone/>
            </a:pPr>
            <a:r>
              <a:rPr lang="en-IE" sz="6000" b="1" i="0" u="none" strike="noStrike" cap="none">
                <a:solidFill>
                  <a:srgbClr val="FFFFFF"/>
                </a:solidFill>
                <a:latin typeface="Arial"/>
                <a:ea typeface="Arial"/>
                <a:cs typeface="Arial"/>
                <a:sym typeface="Arial"/>
              </a:rPr>
              <a:t>Information Literacy</a:t>
            </a:r>
            <a:endParaRPr/>
          </a:p>
        </p:txBody>
      </p:sp>
      <p:sp>
        <p:nvSpPr>
          <p:cNvPr id="111" name="Shape 111"/>
          <p:cNvSpPr/>
          <p:nvPr/>
        </p:nvSpPr>
        <p:spPr>
          <a:xfrm>
            <a:off x="5462075" y="1651675"/>
            <a:ext cx="6449700" cy="38151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Shape 112"/>
          <p:cNvSpPr txBox="1"/>
          <p:nvPr/>
        </p:nvSpPr>
        <p:spPr>
          <a:xfrm>
            <a:off x="5735950" y="2208200"/>
            <a:ext cx="6068100" cy="2540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Students -all levels, all disciplines from undergraduate to research</a:t>
            </a:r>
            <a:endParaRPr/>
          </a:p>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One-2-one support -formal and informal</a:t>
            </a:r>
            <a:endParaRPr/>
          </a:p>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Classes</a:t>
            </a:r>
            <a:endParaRPr/>
          </a:p>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Embedded modules -involved in assessment</a:t>
            </a:r>
            <a:endParaRPr/>
          </a:p>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Developing RLOs</a:t>
            </a:r>
            <a:endParaRPr/>
          </a:p>
          <a:p>
            <a:pPr marL="0" marR="0" lvl="0" indent="0" algn="l" rtl="0">
              <a:lnSpc>
                <a:spcPct val="100000"/>
              </a:lnSpc>
              <a:spcBef>
                <a:spcPts val="0"/>
              </a:spcBef>
              <a:spcAft>
                <a:spcPts val="0"/>
              </a:spcAft>
              <a:buClr>
                <a:srgbClr val="FFFFFF"/>
              </a:buClr>
              <a:buSzPts val="2400"/>
              <a:buFont typeface="Arial"/>
              <a:buNone/>
            </a:pPr>
            <a:r>
              <a:rPr lang="en-IE" sz="2400" b="0" i="0" u="none" strike="noStrike" cap="none">
                <a:solidFill>
                  <a:srgbClr val="FFFFFF"/>
                </a:solidFill>
                <a:latin typeface="Arial"/>
                <a:ea typeface="Arial"/>
                <a:cs typeface="Arial"/>
                <a:sym typeface="Arial"/>
              </a:rPr>
              <a:t>Staff</a:t>
            </a:r>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639328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18" name="Shape 118"/>
          <p:cNvSpPr txBox="1"/>
          <p:nvPr/>
        </p:nvSpPr>
        <p:spPr>
          <a:xfrm>
            <a:off x="871062" y="5965901"/>
            <a:ext cx="4182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45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endParaRPr/>
          </a:p>
        </p:txBody>
      </p:sp>
      <p:sp>
        <p:nvSpPr>
          <p:cNvPr id="119" name="Shape 119"/>
          <p:cNvSpPr/>
          <p:nvPr/>
        </p:nvSpPr>
        <p:spPr>
          <a:xfrm>
            <a:off x="719575" y="763625"/>
            <a:ext cx="11102100" cy="46551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0" name="Shape 120"/>
          <p:cNvSpPr txBox="1">
            <a:spLocks noGrp="1"/>
          </p:cNvSpPr>
          <p:nvPr>
            <p:ph type="title"/>
          </p:nvPr>
        </p:nvSpPr>
        <p:spPr>
          <a:xfrm>
            <a:off x="757425" y="1885050"/>
            <a:ext cx="10515600" cy="2100600"/>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dk1"/>
              </a:buClr>
              <a:buSzPts val="3600"/>
              <a:buFont typeface="Calibri"/>
              <a:buNone/>
            </a:pPr>
            <a:r>
              <a:rPr lang="en-IE" sz="3600" b="1" i="0" u="none" strike="noStrike" cap="none">
                <a:solidFill>
                  <a:srgbClr val="FFFFFF"/>
                </a:solidFill>
                <a:latin typeface="Arial"/>
                <a:ea typeface="Arial"/>
                <a:cs typeface="Arial"/>
                <a:sym typeface="Arial"/>
              </a:rPr>
              <a:t>“Information literacy is a set of abilities requiring individuals to recognize when information is needed and have the ability to locate, evaluate, and use effectively the needed information."</a:t>
            </a:r>
            <a:endParaRPr/>
          </a:p>
          <a:p>
            <a:pPr marL="1828800" marR="0" lvl="0" indent="457200" algn="ctr" rtl="0">
              <a:lnSpc>
                <a:spcPct val="90000"/>
              </a:lnSpc>
              <a:spcBef>
                <a:spcPts val="0"/>
              </a:spcBef>
              <a:spcAft>
                <a:spcPts val="0"/>
              </a:spcAft>
              <a:buClr>
                <a:schemeClr val="dk1"/>
              </a:buClr>
              <a:buSzPts val="3600"/>
              <a:buFont typeface="Calibri"/>
              <a:buNone/>
            </a:pPr>
            <a:r>
              <a:rPr lang="en-IE" sz="3600" b="1" i="0" u="none" strike="noStrike" cap="none">
                <a:solidFill>
                  <a:srgbClr val="FFFFFF"/>
                </a:solidFill>
                <a:latin typeface="Arial"/>
                <a:ea typeface="Arial"/>
                <a:cs typeface="Arial"/>
                <a:sym typeface="Arial"/>
              </a:rPr>
              <a:t>-American Library Association (ALA)</a:t>
            </a:r>
            <a:endParaRPr/>
          </a:p>
        </p:txBody>
      </p:sp>
    </p:spTree>
    <p:extLst>
      <p:ext uri="{BB962C8B-B14F-4D97-AF65-F5344CB8AC3E}">
        <p14:creationId xmlns:p14="http://schemas.microsoft.com/office/powerpoint/2010/main" val="3732111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26" name="Shape 126"/>
          <p:cNvSpPr txBox="1"/>
          <p:nvPr/>
        </p:nvSpPr>
        <p:spPr>
          <a:xfrm>
            <a:off x="871062" y="5965901"/>
            <a:ext cx="4182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45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endParaRPr/>
          </a:p>
        </p:txBody>
      </p:sp>
      <p:sp>
        <p:nvSpPr>
          <p:cNvPr id="127" name="Shape 127"/>
          <p:cNvSpPr/>
          <p:nvPr/>
        </p:nvSpPr>
        <p:spPr>
          <a:xfrm>
            <a:off x="202000" y="301050"/>
            <a:ext cx="11557200" cy="2746200"/>
          </a:xfrm>
          <a:prstGeom prst="roundRect">
            <a:avLst>
              <a:gd name="adj" fmla="val 16667"/>
            </a:avLst>
          </a:prstGeom>
          <a:solidFill>
            <a:srgbClr val="6D9EEB"/>
          </a:solidFill>
          <a:ln w="9525" cap="flat" cmpd="sng">
            <a:solidFill>
              <a:srgbClr val="A4C2F4"/>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Shape 128"/>
          <p:cNvSpPr txBox="1">
            <a:spLocks noGrp="1"/>
          </p:cNvSpPr>
          <p:nvPr>
            <p:ph type="title"/>
          </p:nvPr>
        </p:nvSpPr>
        <p:spPr>
          <a:xfrm>
            <a:off x="534600" y="161550"/>
            <a:ext cx="11122800" cy="30252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dk1"/>
              </a:buClr>
              <a:buSzPts val="3000"/>
              <a:buFont typeface="Calibri"/>
              <a:buNone/>
            </a:pPr>
            <a:r>
              <a:rPr lang="en-IE" sz="3000" b="1" i="0" u="none" strike="noStrike" cap="none">
                <a:solidFill>
                  <a:srgbClr val="FFFFFF"/>
                </a:solidFill>
                <a:latin typeface="Arial"/>
                <a:ea typeface="Arial"/>
                <a:cs typeface="Arial"/>
                <a:sym typeface="Arial"/>
              </a:rPr>
              <a:t>“Knowing when and why you need information, where to find it, and how to evaluate, use and communicate </a:t>
            </a:r>
            <a:endParaRPr/>
          </a:p>
          <a:p>
            <a:pPr marL="0" marR="0" lvl="0" indent="0" algn="l" rtl="0">
              <a:lnSpc>
                <a:spcPct val="90000"/>
              </a:lnSpc>
              <a:spcBef>
                <a:spcPts val="0"/>
              </a:spcBef>
              <a:spcAft>
                <a:spcPts val="0"/>
              </a:spcAft>
              <a:buClr>
                <a:schemeClr val="dk1"/>
              </a:buClr>
              <a:buSzPts val="3000"/>
              <a:buFont typeface="Calibri"/>
              <a:buNone/>
            </a:pPr>
            <a:r>
              <a:rPr lang="en-IE" sz="3000" b="1" i="0" u="none" strike="noStrike" cap="none">
                <a:solidFill>
                  <a:srgbClr val="FFFFFF"/>
                </a:solidFill>
                <a:latin typeface="Arial"/>
                <a:ea typeface="Arial"/>
                <a:cs typeface="Arial"/>
                <a:sym typeface="Arial"/>
              </a:rPr>
              <a:t>it in an ethical manner."</a:t>
            </a:r>
            <a:endParaRPr/>
          </a:p>
          <a:p>
            <a:pPr marL="0" marR="0" lvl="0" indent="0" algn="l" rtl="0">
              <a:lnSpc>
                <a:spcPct val="90000"/>
              </a:lnSpc>
              <a:spcBef>
                <a:spcPts val="0"/>
              </a:spcBef>
              <a:spcAft>
                <a:spcPts val="0"/>
              </a:spcAft>
              <a:buClr>
                <a:schemeClr val="dk1"/>
              </a:buClr>
              <a:buSzPts val="3000"/>
              <a:buFont typeface="Calibri"/>
              <a:buNone/>
            </a:pPr>
            <a:r>
              <a:rPr lang="en-IE" sz="3000" b="1" i="0" u="none" strike="noStrike" cap="none">
                <a:solidFill>
                  <a:srgbClr val="FFFFFF"/>
                </a:solidFill>
                <a:latin typeface="Arial"/>
                <a:ea typeface="Arial"/>
                <a:cs typeface="Arial"/>
                <a:sym typeface="Arial"/>
              </a:rPr>
              <a:t>-Chartered Institute of Library Information Professionals (CILIP)</a:t>
            </a:r>
            <a:endParaRPr/>
          </a:p>
        </p:txBody>
      </p:sp>
      <p:sp>
        <p:nvSpPr>
          <p:cNvPr id="129" name="Shape 129"/>
          <p:cNvSpPr/>
          <p:nvPr/>
        </p:nvSpPr>
        <p:spPr>
          <a:xfrm>
            <a:off x="1169950" y="2922450"/>
            <a:ext cx="10876200" cy="28929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Shape 130"/>
          <p:cNvSpPr txBox="1">
            <a:spLocks noGrp="1"/>
          </p:cNvSpPr>
          <p:nvPr>
            <p:ph type="title"/>
          </p:nvPr>
        </p:nvSpPr>
        <p:spPr>
          <a:xfrm>
            <a:off x="1325350" y="3047250"/>
            <a:ext cx="10720800" cy="30252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2800"/>
              <a:buFont typeface="Calibri"/>
              <a:buNone/>
            </a:pPr>
            <a:r>
              <a:rPr lang="en-IE" sz="2800" b="1" i="0" u="none" strike="noStrike" cap="none">
                <a:solidFill>
                  <a:srgbClr val="FFFFFF"/>
                </a:solidFill>
                <a:latin typeface="Arial"/>
                <a:ea typeface="Arial"/>
                <a:cs typeface="Arial"/>
                <a:sym typeface="Arial"/>
              </a:rPr>
              <a:t>“Information literate people will demonstrate an awareness of how they gather, use, manage, synthesise and create information and data in an ethical manner and will have the information skills to do so effectively.”</a:t>
            </a:r>
            <a:endParaRPr/>
          </a:p>
          <a:p>
            <a:pPr marL="0" marR="0" lvl="0" indent="0" algn="l" rtl="0">
              <a:lnSpc>
                <a:spcPct val="100000"/>
              </a:lnSpc>
              <a:spcBef>
                <a:spcPts val="0"/>
              </a:spcBef>
              <a:spcAft>
                <a:spcPts val="0"/>
              </a:spcAft>
              <a:buClr>
                <a:schemeClr val="dk1"/>
              </a:buClr>
              <a:buSzPts val="2800"/>
              <a:buFont typeface="Calibri"/>
              <a:buNone/>
            </a:pPr>
            <a:r>
              <a:rPr lang="en-IE" sz="2800" b="1" i="0" u="none" strike="noStrike" cap="none">
                <a:solidFill>
                  <a:srgbClr val="FFFFFF"/>
                </a:solidFill>
                <a:latin typeface="Arial"/>
                <a:ea typeface="Arial"/>
                <a:cs typeface="Arial"/>
                <a:sym typeface="Arial"/>
              </a:rPr>
              <a:t>-The Society of College, National and University Libraries (SCONUL)</a:t>
            </a:r>
            <a:endParaRPr/>
          </a:p>
          <a:p>
            <a:pPr marL="0" marR="0" lvl="0" indent="0" algn="l" rtl="0">
              <a:lnSpc>
                <a:spcPct val="90000"/>
              </a:lnSpc>
              <a:spcBef>
                <a:spcPts val="0"/>
              </a:spcBef>
              <a:spcAft>
                <a:spcPts val="0"/>
              </a:spcAft>
              <a:buClr>
                <a:schemeClr val="dk1"/>
              </a:buClr>
              <a:buSzPts val="3000"/>
              <a:buFont typeface="Calibri"/>
              <a:buNone/>
            </a:pPr>
            <a:endParaRPr sz="3000" b="1" i="0" u="none" strike="noStrike" cap="none">
              <a:solidFill>
                <a:srgbClr val="008ED6"/>
              </a:solidFill>
              <a:highlight>
                <a:srgbClr val="FFFFFF"/>
              </a:highlight>
              <a:latin typeface="Arial"/>
              <a:ea typeface="Arial"/>
              <a:cs typeface="Arial"/>
              <a:sym typeface="Arial"/>
            </a:endParaRPr>
          </a:p>
        </p:txBody>
      </p:sp>
    </p:spTree>
    <p:extLst>
      <p:ext uri="{BB962C8B-B14F-4D97-AF65-F5344CB8AC3E}">
        <p14:creationId xmlns:p14="http://schemas.microsoft.com/office/powerpoint/2010/main" val="3048687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5" name="Shape 135"/>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36" name="Shape 136"/>
          <p:cNvSpPr txBox="1"/>
          <p:nvPr/>
        </p:nvSpPr>
        <p:spPr>
          <a:xfrm>
            <a:off x="871062" y="5965901"/>
            <a:ext cx="4182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45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endParaRPr/>
          </a:p>
        </p:txBody>
      </p:sp>
      <p:sp>
        <p:nvSpPr>
          <p:cNvPr id="137" name="Shape 137"/>
          <p:cNvSpPr/>
          <p:nvPr/>
        </p:nvSpPr>
        <p:spPr>
          <a:xfrm>
            <a:off x="660825" y="704900"/>
            <a:ext cx="10969800" cy="4904700"/>
          </a:xfrm>
          <a:prstGeom prst="roundRect">
            <a:avLst>
              <a:gd name="adj" fmla="val 16667"/>
            </a:avLst>
          </a:prstGeom>
          <a:solidFill>
            <a:schemeClr val="accent4"/>
          </a:solidFill>
          <a:ln w="9525" cap="flat" cmpd="sng">
            <a:solidFill>
              <a:schemeClr val="accent4"/>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Shape 138"/>
          <p:cNvSpPr txBox="1">
            <a:spLocks noGrp="1"/>
          </p:cNvSpPr>
          <p:nvPr>
            <p:ph type="title"/>
          </p:nvPr>
        </p:nvSpPr>
        <p:spPr>
          <a:xfrm>
            <a:off x="660825" y="1245200"/>
            <a:ext cx="10515600" cy="3824100"/>
          </a:xfrm>
          <a:prstGeom prst="rect">
            <a:avLst/>
          </a:prstGeom>
          <a:noFill/>
          <a:ln>
            <a:noFill/>
          </a:ln>
        </p:spPr>
        <p:txBody>
          <a:bodyPr spcFirstLastPara="1" wrap="square" lIns="91425" tIns="91425" rIns="91425" bIns="91425" anchor="ctr" anchorCtr="0">
            <a:noAutofit/>
          </a:bodyPr>
          <a:lstStyle/>
          <a:p>
            <a:pPr marL="0" marR="0" lvl="0" indent="0" algn="l" rtl="0">
              <a:lnSpc>
                <a:spcPct val="143181"/>
              </a:lnSpc>
              <a:spcBef>
                <a:spcPts val="0"/>
              </a:spcBef>
              <a:spcAft>
                <a:spcPts val="0"/>
              </a:spcAft>
              <a:buClr>
                <a:schemeClr val="dk1"/>
              </a:buClr>
              <a:buSzPts val="3000"/>
              <a:buFont typeface="Calibri"/>
              <a:buNone/>
            </a:pPr>
            <a:endParaRPr sz="3000" b="1" i="1" u="none" strike="noStrike" cap="none">
              <a:solidFill>
                <a:schemeClr val="dk1"/>
              </a:solidFill>
              <a:highlight>
                <a:srgbClr val="FAF7F7"/>
              </a:highlight>
              <a:latin typeface="Arial"/>
              <a:ea typeface="Arial"/>
              <a:cs typeface="Arial"/>
              <a:sym typeface="Arial"/>
            </a:endParaRPr>
          </a:p>
          <a:p>
            <a:pPr marL="0" marR="0" lvl="0" indent="0" algn="ctr" rtl="0">
              <a:lnSpc>
                <a:spcPct val="143181"/>
              </a:lnSpc>
              <a:spcBef>
                <a:spcPts val="0"/>
              </a:spcBef>
              <a:spcAft>
                <a:spcPts val="0"/>
              </a:spcAft>
              <a:buClr>
                <a:schemeClr val="dk1"/>
              </a:buClr>
              <a:buSzPts val="3000"/>
              <a:buFont typeface="Calibri"/>
              <a:buNone/>
            </a:pPr>
            <a:r>
              <a:rPr lang="en-IE" sz="3000" b="1" i="0" u="none" strike="noStrike" cap="none">
                <a:solidFill>
                  <a:srgbClr val="FFFFFF"/>
                </a:solidFill>
                <a:latin typeface="Arial"/>
                <a:ea typeface="Arial"/>
                <a:cs typeface="Arial"/>
                <a:sym typeface="Arial"/>
              </a:rPr>
              <a:t>[Media Literacy is]… the ability to access, analyze, evaluate and create media in a variety of forms...It provides a framework to access, analyze, evaluate and create messages in a variety of forms - from print to video to the Internet. </a:t>
            </a:r>
            <a:endParaRPr/>
          </a:p>
          <a:p>
            <a:pPr marL="4114800" marR="0" lvl="0" indent="0" algn="l" rtl="0">
              <a:lnSpc>
                <a:spcPct val="143181"/>
              </a:lnSpc>
              <a:spcBef>
                <a:spcPts val="0"/>
              </a:spcBef>
              <a:spcAft>
                <a:spcPts val="0"/>
              </a:spcAft>
              <a:buClr>
                <a:schemeClr val="dk1"/>
              </a:buClr>
              <a:buSzPts val="3000"/>
              <a:buFont typeface="Calibri"/>
              <a:buNone/>
            </a:pPr>
            <a:r>
              <a:rPr lang="en-IE" sz="3000" b="1" i="0" u="none" strike="noStrike" cap="none">
                <a:solidFill>
                  <a:srgbClr val="FFFFFF"/>
                </a:solidFill>
                <a:latin typeface="Arial"/>
                <a:ea typeface="Arial"/>
                <a:cs typeface="Arial"/>
                <a:sym typeface="Arial"/>
              </a:rPr>
              <a:t>-Center for Media Literacy (CML)</a:t>
            </a:r>
            <a:endParaRPr/>
          </a:p>
          <a:p>
            <a:pPr marL="0" marR="0" lvl="0" indent="0" algn="l" rtl="0">
              <a:lnSpc>
                <a:spcPct val="143181"/>
              </a:lnSpc>
              <a:spcBef>
                <a:spcPts val="0"/>
              </a:spcBef>
              <a:spcAft>
                <a:spcPts val="0"/>
              </a:spcAft>
              <a:buClr>
                <a:schemeClr val="dk1"/>
              </a:buClr>
              <a:buSzPts val="3000"/>
              <a:buFont typeface="Calibri"/>
              <a:buNone/>
            </a:pPr>
            <a:r>
              <a:rPr lang="en-IE" sz="3000" b="1" i="0" u="none" strike="noStrike" cap="none">
                <a:solidFill>
                  <a:srgbClr val="008ED6"/>
                </a:solidFill>
                <a:latin typeface="Arial"/>
                <a:ea typeface="Arial"/>
                <a:cs typeface="Arial"/>
                <a:sym typeface="Arial"/>
              </a:rPr>
              <a:t>					</a:t>
            </a:r>
            <a:endParaRPr/>
          </a:p>
        </p:txBody>
      </p:sp>
    </p:spTree>
    <p:extLst>
      <p:ext uri="{BB962C8B-B14F-4D97-AF65-F5344CB8AC3E}">
        <p14:creationId xmlns:p14="http://schemas.microsoft.com/office/powerpoint/2010/main" val="2163814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Shape 143"/>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44" name="Shape 144"/>
          <p:cNvSpPr txBox="1"/>
          <p:nvPr/>
        </p:nvSpPr>
        <p:spPr>
          <a:xfrm>
            <a:off x="871062" y="5965901"/>
            <a:ext cx="41826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45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endParaRPr/>
          </a:p>
        </p:txBody>
      </p:sp>
      <p:sp>
        <p:nvSpPr>
          <p:cNvPr id="145" name="Shape 145"/>
          <p:cNvSpPr/>
          <p:nvPr/>
        </p:nvSpPr>
        <p:spPr>
          <a:xfrm>
            <a:off x="558050" y="1057325"/>
            <a:ext cx="11131500" cy="4728600"/>
          </a:xfrm>
          <a:prstGeom prst="roundRect">
            <a:avLst>
              <a:gd name="adj" fmla="val 16667"/>
            </a:avLst>
          </a:prstGeom>
          <a:solidFill>
            <a:schemeClr val="accent4"/>
          </a:solidFill>
          <a:ln w="9525" cap="flat" cmpd="sng">
            <a:solidFill>
              <a:schemeClr val="accent4"/>
            </a:solidFill>
            <a:prstDash val="solid"/>
            <a:round/>
            <a:headEnd type="none" w="med" len="med"/>
            <a:tailEnd type="none"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Shape 146"/>
          <p:cNvSpPr txBox="1">
            <a:spLocks noGrp="1"/>
          </p:cNvSpPr>
          <p:nvPr>
            <p:ph type="title"/>
          </p:nvPr>
        </p:nvSpPr>
        <p:spPr>
          <a:xfrm>
            <a:off x="734550" y="734250"/>
            <a:ext cx="10515600" cy="5389500"/>
          </a:xfrm>
          <a:prstGeom prst="rect">
            <a:avLst/>
          </a:prstGeom>
          <a:noFill/>
          <a:ln>
            <a:noFill/>
          </a:ln>
        </p:spPr>
        <p:txBody>
          <a:bodyPr spcFirstLastPara="1" wrap="square" lIns="91425" tIns="91425" rIns="91425" bIns="91425" anchor="ctr" anchorCtr="0">
            <a:noAutofit/>
          </a:bodyPr>
          <a:lstStyle/>
          <a:p>
            <a:pPr marL="0" marR="0" lvl="0" indent="0" algn="l" rtl="0">
              <a:lnSpc>
                <a:spcPct val="143181"/>
              </a:lnSpc>
              <a:spcBef>
                <a:spcPts val="0"/>
              </a:spcBef>
              <a:spcAft>
                <a:spcPts val="0"/>
              </a:spcAft>
              <a:buClr>
                <a:schemeClr val="dk1"/>
              </a:buClr>
              <a:buSzPts val="2400"/>
              <a:buFont typeface="Calibri"/>
              <a:buNone/>
            </a:pPr>
            <a:r>
              <a:rPr lang="en-IE" sz="2400" b="1" i="0" u="none" strike="noStrike" cap="none">
                <a:solidFill>
                  <a:srgbClr val="FFFFFF"/>
                </a:solidFill>
                <a:latin typeface="Arial"/>
                <a:ea typeface="Arial"/>
                <a:cs typeface="Arial"/>
                <a:sym typeface="Arial"/>
              </a:rPr>
              <a:t>"[Critical Media Literacy is]...an educational response that expands the notion of literacy to include different forms of mass communication, popular culture, and new technologies. It deepens the potential of literacy education to critically analyze relationships between media and audiences, information, and power. Along with this mainstream analysis, alternative media production empowers students to create their own messages that can challenge media texts and narratives."</a:t>
            </a:r>
            <a:endParaRPr/>
          </a:p>
          <a:p>
            <a:pPr marL="5486400" marR="0" lvl="0" indent="457200" algn="l" rtl="0">
              <a:lnSpc>
                <a:spcPct val="143181"/>
              </a:lnSpc>
              <a:spcBef>
                <a:spcPts val="0"/>
              </a:spcBef>
              <a:spcAft>
                <a:spcPts val="0"/>
              </a:spcAft>
              <a:buClr>
                <a:schemeClr val="dk1"/>
              </a:buClr>
              <a:buSzPts val="2400"/>
              <a:buFont typeface="Calibri"/>
              <a:buNone/>
            </a:pPr>
            <a:r>
              <a:rPr lang="en-IE" sz="2400" b="1" i="0" u="none" strike="noStrike" cap="none">
                <a:solidFill>
                  <a:srgbClr val="FFFFFF"/>
                </a:solidFill>
                <a:latin typeface="Arial"/>
                <a:ea typeface="Arial"/>
                <a:cs typeface="Arial"/>
                <a:sym typeface="Arial"/>
              </a:rPr>
              <a:t>-(Kellner &amp; Share, 2007, p.60)</a:t>
            </a:r>
            <a:endParaRPr/>
          </a:p>
        </p:txBody>
      </p:sp>
    </p:spTree>
    <p:extLst>
      <p:ext uri="{BB962C8B-B14F-4D97-AF65-F5344CB8AC3E}">
        <p14:creationId xmlns:p14="http://schemas.microsoft.com/office/powerpoint/2010/main" val="3241325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0"/>
        <p:cNvGrpSpPr/>
        <p:nvPr/>
      </p:nvGrpSpPr>
      <p:grpSpPr>
        <a:xfrm>
          <a:off x="0" y="0"/>
          <a:ext cx="0" cy="0"/>
          <a:chOff x="0" y="0"/>
          <a:chExt cx="0" cy="0"/>
        </a:xfrm>
      </p:grpSpPr>
      <p:pic>
        <p:nvPicPr>
          <p:cNvPr id="151" name="Shape 151"/>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52" name="Shape 152"/>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FFFFFF"/>
                </a:solidFill>
                <a:latin typeface="Calibri"/>
                <a:ea typeface="Calibri"/>
                <a:cs typeface="Calibri"/>
                <a:sym typeface="Calibri"/>
              </a:rPr>
              <a:t>Seirbhísí Leabharlanna ITBÁC</a:t>
            </a:r>
            <a:br>
              <a:rPr lang="en-IE" sz="1800" b="0" i="0" u="none" strike="noStrike" cap="none">
                <a:solidFill>
                  <a:srgbClr val="FFFFFF"/>
                </a:solidFill>
                <a:latin typeface="Calibri"/>
                <a:ea typeface="Calibri"/>
                <a:cs typeface="Calibri"/>
                <a:sym typeface="Calibri"/>
              </a:rPr>
            </a:br>
            <a:r>
              <a:rPr lang="en-IE" sz="1800" b="0" i="0" u="none" strike="noStrike" cap="none">
                <a:solidFill>
                  <a:srgbClr val="FFFFFF"/>
                </a:solidFill>
                <a:latin typeface="Calibri"/>
                <a:ea typeface="Calibri"/>
                <a:cs typeface="Calibri"/>
                <a:sym typeface="Calibri"/>
              </a:rPr>
              <a:t>DIT Library Services</a:t>
            </a:r>
          </a:p>
        </p:txBody>
      </p:sp>
      <p:sp>
        <p:nvSpPr>
          <p:cNvPr id="153" name="Shape 153"/>
          <p:cNvSpPr txBox="1">
            <a:spLocks noGrp="1"/>
          </p:cNvSpPr>
          <p:nvPr>
            <p:ph type="body" idx="1"/>
          </p:nvPr>
        </p:nvSpPr>
        <p:spPr>
          <a:xfrm>
            <a:off x="588550" y="587400"/>
            <a:ext cx="5181600" cy="5589300"/>
          </a:xfrm>
          <a:prstGeom prst="rect">
            <a:avLst/>
          </a:prstGeom>
        </p:spPr>
        <p:txBody>
          <a:bodyPr wrap="square" lIns="91425" tIns="91425" rIns="91425" bIns="91425" anchor="t" anchorCtr="0">
            <a:noAutofit/>
          </a:bodyPr>
          <a:lstStyle/>
          <a:p>
            <a:pPr lvl="0">
              <a:spcBef>
                <a:spcPts val="0"/>
              </a:spcBef>
              <a:buNone/>
            </a:pPr>
            <a:r>
              <a:rPr lang="en-IE" sz="6000" b="1">
                <a:solidFill>
                  <a:srgbClr val="FFFFFF"/>
                </a:solidFill>
                <a:latin typeface="Arial"/>
                <a:ea typeface="Arial"/>
                <a:cs typeface="Arial"/>
                <a:sym typeface="Arial"/>
              </a:rPr>
              <a:t>Find</a:t>
            </a:r>
          </a:p>
          <a:p>
            <a:pPr lvl="0">
              <a:spcBef>
                <a:spcPts val="0"/>
              </a:spcBef>
              <a:buNone/>
            </a:pPr>
            <a:r>
              <a:rPr lang="en-IE" sz="6000" b="1">
                <a:solidFill>
                  <a:srgbClr val="FFFFFF"/>
                </a:solidFill>
                <a:latin typeface="Arial"/>
                <a:ea typeface="Arial"/>
                <a:cs typeface="Arial"/>
                <a:sym typeface="Arial"/>
              </a:rPr>
              <a:t>Access</a:t>
            </a:r>
          </a:p>
          <a:p>
            <a:pPr lvl="0">
              <a:spcBef>
                <a:spcPts val="0"/>
              </a:spcBef>
              <a:buNone/>
            </a:pPr>
            <a:r>
              <a:rPr lang="en-IE" sz="6000" b="1">
                <a:solidFill>
                  <a:srgbClr val="FFFFFF"/>
                </a:solidFill>
                <a:latin typeface="Arial"/>
                <a:ea typeface="Arial"/>
                <a:cs typeface="Arial"/>
                <a:sym typeface="Arial"/>
              </a:rPr>
              <a:t>Use/Create</a:t>
            </a:r>
          </a:p>
          <a:p>
            <a:pPr lvl="0">
              <a:spcBef>
                <a:spcPts val="0"/>
              </a:spcBef>
              <a:buNone/>
            </a:pPr>
            <a:r>
              <a:rPr lang="en-IE" sz="6000" b="1">
                <a:solidFill>
                  <a:srgbClr val="FFFFFF"/>
                </a:solidFill>
                <a:latin typeface="Arial"/>
                <a:ea typeface="Arial"/>
                <a:cs typeface="Arial"/>
                <a:sym typeface="Arial"/>
              </a:rPr>
              <a:t>Evaluate</a:t>
            </a:r>
          </a:p>
        </p:txBody>
      </p:sp>
      <p:sp>
        <p:nvSpPr>
          <p:cNvPr id="154" name="Shape 154"/>
          <p:cNvSpPr txBox="1">
            <a:spLocks noGrp="1"/>
          </p:cNvSpPr>
          <p:nvPr>
            <p:ph type="body" idx="2"/>
          </p:nvPr>
        </p:nvSpPr>
        <p:spPr>
          <a:xfrm>
            <a:off x="5770150" y="587400"/>
            <a:ext cx="6119400" cy="5589300"/>
          </a:xfrm>
          <a:prstGeom prst="rect">
            <a:avLst/>
          </a:prstGeom>
        </p:spPr>
        <p:txBody>
          <a:bodyPr wrap="square" lIns="91425" tIns="91425" rIns="91425" bIns="91425" anchor="t" anchorCtr="0">
            <a:noAutofit/>
          </a:bodyPr>
          <a:lstStyle/>
          <a:p>
            <a:pPr marL="0" lvl="0" indent="0" rtl="0">
              <a:spcBef>
                <a:spcPts val="0"/>
              </a:spcBef>
              <a:buNone/>
            </a:pPr>
            <a:r>
              <a:rPr lang="en-IE" sz="6000" b="1">
                <a:solidFill>
                  <a:srgbClr val="FFFFFF"/>
                </a:solidFill>
                <a:latin typeface="Arial"/>
                <a:ea typeface="Arial"/>
                <a:cs typeface="Arial"/>
                <a:sym typeface="Arial"/>
              </a:rPr>
              <a:t>Educate</a:t>
            </a:r>
          </a:p>
          <a:p>
            <a:pPr marL="0" lvl="0" indent="0" rtl="0">
              <a:spcBef>
                <a:spcPts val="0"/>
              </a:spcBef>
              <a:buNone/>
            </a:pPr>
            <a:r>
              <a:rPr lang="en-IE" sz="6000" b="1">
                <a:solidFill>
                  <a:srgbClr val="FFFFFF"/>
                </a:solidFill>
                <a:latin typeface="Arial"/>
                <a:ea typeface="Arial"/>
                <a:cs typeface="Arial"/>
                <a:sym typeface="Arial"/>
              </a:rPr>
              <a:t>Empower</a:t>
            </a:r>
          </a:p>
          <a:p>
            <a:pPr marL="0" lvl="0" indent="0" rtl="0">
              <a:spcBef>
                <a:spcPts val="0"/>
              </a:spcBef>
              <a:buNone/>
            </a:pPr>
            <a:r>
              <a:rPr lang="en-IE" sz="6000" b="1">
                <a:solidFill>
                  <a:srgbClr val="FFFFFF"/>
                </a:solidFill>
                <a:latin typeface="Arial"/>
                <a:ea typeface="Arial"/>
                <a:cs typeface="Arial"/>
                <a:sym typeface="Arial"/>
              </a:rPr>
              <a:t>Critical Analysis</a:t>
            </a:r>
          </a:p>
          <a:p>
            <a:pPr marL="0" lvl="0" indent="0">
              <a:spcBef>
                <a:spcPts val="0"/>
              </a:spcBef>
              <a:buNone/>
            </a:pPr>
            <a:r>
              <a:rPr lang="en-IE" sz="6000" b="1">
                <a:solidFill>
                  <a:srgbClr val="FFFFFF"/>
                </a:solidFill>
                <a:latin typeface="Arial"/>
                <a:ea typeface="Arial"/>
                <a:cs typeface="Arial"/>
                <a:sym typeface="Arial"/>
              </a:rPr>
              <a:t>Ethics</a:t>
            </a:r>
          </a:p>
          <a:p>
            <a:pPr lvl="0">
              <a:spcBef>
                <a:spcPts val="0"/>
              </a:spcBef>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8"/>
        <p:cNvGrpSpPr/>
        <p:nvPr/>
      </p:nvGrpSpPr>
      <p:grpSpPr>
        <a:xfrm>
          <a:off x="0" y="0"/>
          <a:ext cx="0" cy="0"/>
          <a:chOff x="0" y="0"/>
          <a:chExt cx="0" cy="0"/>
        </a:xfrm>
      </p:grpSpPr>
      <p:pic>
        <p:nvPicPr>
          <p:cNvPr id="159" name="Shape 159"/>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60" name="Shape 160"/>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161" name="Shape 161"/>
          <p:cNvSpPr/>
          <p:nvPr/>
        </p:nvSpPr>
        <p:spPr>
          <a:xfrm>
            <a:off x="455250" y="242000"/>
            <a:ext cx="5454300" cy="56748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2" name="Shape 162"/>
          <p:cNvSpPr txBox="1">
            <a:spLocks noGrp="1"/>
          </p:cNvSpPr>
          <p:nvPr>
            <p:ph type="title"/>
          </p:nvPr>
        </p:nvSpPr>
        <p:spPr>
          <a:xfrm>
            <a:off x="892500" y="256900"/>
            <a:ext cx="5279700" cy="1325700"/>
          </a:xfrm>
          <a:prstGeom prst="rect">
            <a:avLst/>
          </a:prstGeom>
          <a:noFill/>
        </p:spPr>
        <p:txBody>
          <a:bodyPr wrap="square" lIns="91425" tIns="91425" rIns="91425" bIns="91425" anchor="ctr" anchorCtr="0">
            <a:noAutofit/>
          </a:bodyPr>
          <a:lstStyle/>
          <a:p>
            <a:pPr lvl="0">
              <a:spcBef>
                <a:spcPts val="0"/>
              </a:spcBef>
              <a:buNone/>
            </a:pPr>
            <a:r>
              <a:rPr lang="en-IE" sz="2400" b="1">
                <a:solidFill>
                  <a:srgbClr val="FFFFFF"/>
                </a:solidFill>
                <a:latin typeface="Arial"/>
                <a:ea typeface="Arial"/>
                <a:cs typeface="Arial"/>
                <a:sym typeface="Arial"/>
              </a:rPr>
              <a:t>The SCONUL Seven Pillars of Information Literacy</a:t>
            </a:r>
          </a:p>
        </p:txBody>
      </p:sp>
      <p:sp>
        <p:nvSpPr>
          <p:cNvPr id="163" name="Shape 163"/>
          <p:cNvSpPr txBox="1">
            <a:spLocks noGrp="1"/>
          </p:cNvSpPr>
          <p:nvPr>
            <p:ph type="body" idx="1"/>
          </p:nvPr>
        </p:nvSpPr>
        <p:spPr>
          <a:xfrm>
            <a:off x="805200" y="1461600"/>
            <a:ext cx="5279700" cy="646200"/>
          </a:xfrm>
          <a:prstGeom prst="rect">
            <a:avLst/>
          </a:prstGeom>
          <a:noFill/>
        </p:spPr>
        <p:txBody>
          <a:bodyPr wrap="square" lIns="91425" tIns="91425" rIns="91425" bIns="91425" anchor="b" anchorCtr="0">
            <a:noAutofit/>
          </a:bodyPr>
          <a:lstStyle/>
          <a:p>
            <a:pPr lvl="0" rtl="0">
              <a:lnSpc>
                <a:spcPct val="100000"/>
              </a:lnSpc>
              <a:spcBef>
                <a:spcPts val="0"/>
              </a:spcBef>
              <a:buClr>
                <a:schemeClr val="dk1"/>
              </a:buClr>
              <a:buSzPct val="61111"/>
              <a:buFont typeface="Arial"/>
              <a:buNone/>
            </a:pPr>
            <a:r>
              <a:rPr lang="en-IE" sz="1800">
                <a:solidFill>
                  <a:schemeClr val="accent4"/>
                </a:solidFill>
                <a:latin typeface="Arial"/>
                <a:ea typeface="Arial"/>
                <a:cs typeface="Arial"/>
                <a:sym typeface="Arial"/>
              </a:rPr>
              <a:t>The Society of College, National and University Libraries (SCONUL)</a:t>
            </a:r>
          </a:p>
        </p:txBody>
      </p:sp>
      <p:sp>
        <p:nvSpPr>
          <p:cNvPr id="164" name="Shape 164"/>
          <p:cNvSpPr txBox="1">
            <a:spLocks noGrp="1"/>
          </p:cNvSpPr>
          <p:nvPr>
            <p:ph type="body" idx="2"/>
          </p:nvPr>
        </p:nvSpPr>
        <p:spPr>
          <a:xfrm>
            <a:off x="959875" y="2107800"/>
            <a:ext cx="4547100" cy="3684600"/>
          </a:xfrm>
          <a:prstGeom prst="rect">
            <a:avLst/>
          </a:prstGeom>
        </p:spPr>
        <p:txBody>
          <a:bodyPr wrap="square" lIns="91425" tIns="91425" rIns="91425" bIns="91425" anchor="t" anchorCtr="0">
            <a:noAutofit/>
          </a:bodyPr>
          <a:lstStyle/>
          <a:p>
            <a:pPr marL="0" lvl="0" indent="0" rtl="0">
              <a:spcBef>
                <a:spcPts val="0"/>
              </a:spcBef>
              <a:buNone/>
            </a:pPr>
            <a:r>
              <a:rPr lang="en-IE" sz="2400" b="1">
                <a:solidFill>
                  <a:srgbClr val="FFFFFF"/>
                </a:solidFill>
                <a:latin typeface="Arial"/>
                <a:ea typeface="Arial"/>
                <a:cs typeface="Arial"/>
                <a:sym typeface="Arial"/>
              </a:rPr>
              <a:t>Identify</a:t>
            </a:r>
          </a:p>
          <a:p>
            <a:pPr marL="0" lvl="0" indent="0" rtl="0">
              <a:spcBef>
                <a:spcPts val="0"/>
              </a:spcBef>
              <a:buNone/>
            </a:pPr>
            <a:r>
              <a:rPr lang="en-IE" sz="2400" b="1">
                <a:solidFill>
                  <a:srgbClr val="FFFFFF"/>
                </a:solidFill>
                <a:latin typeface="Arial"/>
                <a:ea typeface="Arial"/>
                <a:cs typeface="Arial"/>
                <a:sym typeface="Arial"/>
              </a:rPr>
              <a:t>Scope</a:t>
            </a:r>
          </a:p>
          <a:p>
            <a:pPr marL="0" lvl="0" indent="0" rtl="0">
              <a:spcBef>
                <a:spcPts val="0"/>
              </a:spcBef>
              <a:buNone/>
            </a:pPr>
            <a:r>
              <a:rPr lang="en-IE" sz="2400" b="1">
                <a:solidFill>
                  <a:srgbClr val="FFFFFF"/>
                </a:solidFill>
                <a:latin typeface="Arial"/>
                <a:ea typeface="Arial"/>
                <a:cs typeface="Arial"/>
                <a:sym typeface="Arial"/>
              </a:rPr>
              <a:t>Plan</a:t>
            </a:r>
          </a:p>
          <a:p>
            <a:pPr marL="0" lvl="0" indent="0" rtl="0">
              <a:spcBef>
                <a:spcPts val="0"/>
              </a:spcBef>
              <a:buNone/>
            </a:pPr>
            <a:r>
              <a:rPr lang="en-IE" sz="2400" b="1">
                <a:solidFill>
                  <a:srgbClr val="FFFFFF"/>
                </a:solidFill>
                <a:latin typeface="Arial"/>
                <a:ea typeface="Arial"/>
                <a:cs typeface="Arial"/>
                <a:sym typeface="Arial"/>
              </a:rPr>
              <a:t>Gather</a:t>
            </a:r>
          </a:p>
          <a:p>
            <a:pPr marL="0" lvl="0" indent="0" rtl="0">
              <a:spcBef>
                <a:spcPts val="0"/>
              </a:spcBef>
              <a:buNone/>
            </a:pPr>
            <a:r>
              <a:rPr lang="en-IE" sz="2400" b="1">
                <a:solidFill>
                  <a:srgbClr val="FFFFFF"/>
                </a:solidFill>
                <a:latin typeface="Arial"/>
                <a:ea typeface="Arial"/>
                <a:cs typeface="Arial"/>
                <a:sym typeface="Arial"/>
              </a:rPr>
              <a:t>Evaluate</a:t>
            </a:r>
          </a:p>
          <a:p>
            <a:pPr marL="0" lvl="0" indent="0" rtl="0">
              <a:spcBef>
                <a:spcPts val="0"/>
              </a:spcBef>
              <a:buNone/>
            </a:pPr>
            <a:r>
              <a:rPr lang="en-IE" sz="2400" b="1">
                <a:solidFill>
                  <a:srgbClr val="FFFFFF"/>
                </a:solidFill>
                <a:latin typeface="Arial"/>
                <a:ea typeface="Arial"/>
                <a:cs typeface="Arial"/>
                <a:sym typeface="Arial"/>
              </a:rPr>
              <a:t>Manage</a:t>
            </a:r>
          </a:p>
          <a:p>
            <a:pPr marL="0" lvl="0" indent="0">
              <a:spcBef>
                <a:spcPts val="0"/>
              </a:spcBef>
              <a:buNone/>
            </a:pPr>
            <a:r>
              <a:rPr lang="en-IE" sz="2400" b="1">
                <a:solidFill>
                  <a:srgbClr val="FFFFFF"/>
                </a:solidFill>
                <a:latin typeface="Arial"/>
                <a:ea typeface="Arial"/>
                <a:cs typeface="Arial"/>
                <a:sym typeface="Arial"/>
              </a:rPr>
              <a:t>Present</a:t>
            </a:r>
          </a:p>
        </p:txBody>
      </p:sp>
      <p:sp>
        <p:nvSpPr>
          <p:cNvPr id="165" name="Shape 165"/>
          <p:cNvSpPr/>
          <p:nvPr/>
        </p:nvSpPr>
        <p:spPr>
          <a:xfrm>
            <a:off x="6172200" y="256900"/>
            <a:ext cx="5454300" cy="5674800"/>
          </a:xfrm>
          <a:prstGeom prst="roundRect">
            <a:avLst>
              <a:gd name="adj" fmla="val 16667"/>
            </a:avLst>
          </a:prstGeom>
          <a:solidFill>
            <a:schemeClr val="accent4"/>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6" name="Shape 166"/>
          <p:cNvSpPr txBox="1">
            <a:spLocks noGrp="1"/>
          </p:cNvSpPr>
          <p:nvPr>
            <p:ph type="body" idx="3"/>
          </p:nvPr>
        </p:nvSpPr>
        <p:spPr>
          <a:xfrm>
            <a:off x="6622350" y="1837650"/>
            <a:ext cx="4825200" cy="823800"/>
          </a:xfrm>
          <a:prstGeom prst="rect">
            <a:avLst/>
          </a:prstGeom>
        </p:spPr>
        <p:txBody>
          <a:bodyPr wrap="square" lIns="91425" tIns="91425" rIns="91425" bIns="91425" anchor="b" anchorCtr="0">
            <a:noAutofit/>
          </a:bodyPr>
          <a:lstStyle/>
          <a:p>
            <a:pPr lvl="0">
              <a:spcBef>
                <a:spcPts val="0"/>
              </a:spcBef>
              <a:buClr>
                <a:schemeClr val="dk1"/>
              </a:buClr>
              <a:buSzPct val="61111"/>
              <a:buFont typeface="Arial"/>
              <a:buNone/>
            </a:pPr>
            <a:r>
              <a:rPr lang="en-IE" sz="1800">
                <a:solidFill>
                  <a:srgbClr val="008ED6"/>
                </a:solidFill>
              </a:rPr>
              <a:t>Association of College &amp; Research Libraries (ACRL)</a:t>
            </a:r>
          </a:p>
        </p:txBody>
      </p:sp>
      <p:sp>
        <p:nvSpPr>
          <p:cNvPr id="167" name="Shape 167"/>
          <p:cNvSpPr txBox="1">
            <a:spLocks noGrp="1"/>
          </p:cNvSpPr>
          <p:nvPr>
            <p:ph type="body" idx="4"/>
          </p:nvPr>
        </p:nvSpPr>
        <p:spPr>
          <a:xfrm>
            <a:off x="6585300" y="2514600"/>
            <a:ext cx="5454300" cy="3684600"/>
          </a:xfrm>
          <a:prstGeom prst="rect">
            <a:avLst/>
          </a:prstGeom>
        </p:spPr>
        <p:txBody>
          <a:bodyPr wrap="square" lIns="91425" tIns="91425" rIns="91425" bIns="91425" anchor="t" anchorCtr="0">
            <a:noAutofit/>
          </a:bodyPr>
          <a:lstStyle/>
          <a:p>
            <a:pPr marL="0" lvl="0" indent="0" rtl="0">
              <a:spcBef>
                <a:spcPts val="0"/>
              </a:spcBef>
              <a:buNone/>
            </a:pPr>
            <a:r>
              <a:rPr lang="en-IE" sz="2400" b="1">
                <a:solidFill>
                  <a:srgbClr val="FFFFFF"/>
                </a:solidFill>
                <a:latin typeface="Arial"/>
                <a:ea typeface="Arial"/>
                <a:cs typeface="Arial"/>
                <a:sym typeface="Arial"/>
              </a:rPr>
              <a:t>Plan</a:t>
            </a:r>
          </a:p>
          <a:p>
            <a:pPr marL="0" lvl="0" indent="0" rtl="0">
              <a:spcBef>
                <a:spcPts val="0"/>
              </a:spcBef>
              <a:buNone/>
            </a:pPr>
            <a:r>
              <a:rPr lang="en-IE" sz="2400" b="1">
                <a:solidFill>
                  <a:srgbClr val="FFFFFF"/>
                </a:solidFill>
                <a:latin typeface="Arial"/>
                <a:ea typeface="Arial"/>
                <a:cs typeface="Arial"/>
                <a:sym typeface="Arial"/>
              </a:rPr>
              <a:t>Find</a:t>
            </a:r>
          </a:p>
          <a:p>
            <a:pPr marL="0" lvl="0" indent="0" rtl="0">
              <a:spcBef>
                <a:spcPts val="0"/>
              </a:spcBef>
              <a:buNone/>
            </a:pPr>
            <a:r>
              <a:rPr lang="en-IE" sz="2400" b="1">
                <a:solidFill>
                  <a:srgbClr val="FFFFFF"/>
                </a:solidFill>
                <a:latin typeface="Arial"/>
                <a:ea typeface="Arial"/>
                <a:cs typeface="Arial"/>
                <a:sym typeface="Arial"/>
              </a:rPr>
              <a:t>Evaluate for Accuracy &amp; Fairness</a:t>
            </a:r>
          </a:p>
          <a:p>
            <a:pPr marL="0" lvl="0" indent="0" rtl="0">
              <a:spcBef>
                <a:spcPts val="0"/>
              </a:spcBef>
              <a:buNone/>
            </a:pPr>
            <a:r>
              <a:rPr lang="en-IE" sz="2400" b="1">
                <a:solidFill>
                  <a:srgbClr val="FFFFFF"/>
                </a:solidFill>
                <a:latin typeface="Arial"/>
                <a:ea typeface="Arial"/>
                <a:cs typeface="Arial"/>
                <a:sym typeface="Arial"/>
              </a:rPr>
              <a:t>Draft &amp; Create</a:t>
            </a:r>
          </a:p>
          <a:p>
            <a:pPr marL="0" lvl="0" indent="0">
              <a:spcBef>
                <a:spcPts val="0"/>
              </a:spcBef>
              <a:buNone/>
            </a:pPr>
            <a:r>
              <a:rPr lang="en-IE" sz="2400" b="1">
                <a:solidFill>
                  <a:srgbClr val="FFFFFF"/>
                </a:solidFill>
                <a:latin typeface="Arial"/>
                <a:ea typeface="Arial"/>
                <a:cs typeface="Arial"/>
                <a:sym typeface="Arial"/>
              </a:rPr>
              <a:t>Ethical &amp; Legal Standards</a:t>
            </a:r>
          </a:p>
        </p:txBody>
      </p:sp>
      <p:sp>
        <p:nvSpPr>
          <p:cNvPr id="168" name="Shape 168"/>
          <p:cNvSpPr txBox="1">
            <a:spLocks noGrp="1"/>
          </p:cNvSpPr>
          <p:nvPr>
            <p:ph type="title"/>
          </p:nvPr>
        </p:nvSpPr>
        <p:spPr>
          <a:xfrm>
            <a:off x="6585300" y="570700"/>
            <a:ext cx="4899300" cy="1325700"/>
          </a:xfrm>
          <a:prstGeom prst="rect">
            <a:avLst/>
          </a:prstGeom>
        </p:spPr>
        <p:txBody>
          <a:bodyPr wrap="square" lIns="91425" tIns="91425" rIns="91425" bIns="91425" anchor="ctr" anchorCtr="0">
            <a:noAutofit/>
          </a:bodyPr>
          <a:lstStyle/>
          <a:p>
            <a:pPr lvl="0" rtl="0">
              <a:spcBef>
                <a:spcPts val="0"/>
              </a:spcBef>
              <a:buClr>
                <a:schemeClr val="dk1"/>
              </a:buClr>
              <a:buSzPct val="45833"/>
              <a:buFont typeface="Arial"/>
              <a:buNone/>
            </a:pPr>
            <a:r>
              <a:rPr lang="en-IE" sz="2400" b="1">
                <a:solidFill>
                  <a:srgbClr val="FFFFFF"/>
                </a:solidFill>
                <a:latin typeface="Arial"/>
                <a:ea typeface="Arial"/>
                <a:cs typeface="Arial"/>
                <a:sym typeface="Arial"/>
              </a:rPr>
              <a:t>Information Literacy Competency Standards for Journalism Students and Professionals </a:t>
            </a:r>
          </a:p>
        </p:txBody>
      </p:sp>
      <p:sp>
        <p:nvSpPr>
          <p:cNvPr id="169" name="Shape 169"/>
          <p:cNvSpPr txBox="1">
            <a:spLocks noGrp="1"/>
          </p:cNvSpPr>
          <p:nvPr>
            <p:ph type="body" idx="3"/>
          </p:nvPr>
        </p:nvSpPr>
        <p:spPr>
          <a:xfrm>
            <a:off x="6548250" y="1896400"/>
            <a:ext cx="4899300" cy="823800"/>
          </a:xfrm>
          <a:prstGeom prst="rect">
            <a:avLst/>
          </a:prstGeom>
        </p:spPr>
        <p:txBody>
          <a:bodyPr wrap="square" lIns="91425" tIns="91425" rIns="91425" bIns="91425" anchor="b" anchorCtr="0">
            <a:noAutofit/>
          </a:bodyPr>
          <a:lstStyle/>
          <a:p>
            <a:pPr lvl="0" rtl="0">
              <a:spcBef>
                <a:spcPts val="0"/>
              </a:spcBef>
              <a:buNone/>
            </a:pPr>
            <a:r>
              <a:rPr lang="en-IE" sz="1800">
                <a:solidFill>
                  <a:srgbClr val="008ED6"/>
                </a:solidFill>
              </a:rPr>
              <a:t>_______________________________________</a:t>
            </a:r>
            <a:r>
              <a:rPr lang="en-IE" sz="1800">
                <a:solidFill>
                  <a:schemeClr val="accent4"/>
                </a:solidFill>
              </a:rPr>
              <a:t>_</a:t>
            </a:r>
          </a:p>
        </p:txBody>
      </p:sp>
      <p:sp>
        <p:nvSpPr>
          <p:cNvPr id="170" name="Shape 170"/>
          <p:cNvSpPr txBox="1">
            <a:spLocks noGrp="1"/>
          </p:cNvSpPr>
          <p:nvPr>
            <p:ph type="body" idx="3"/>
          </p:nvPr>
        </p:nvSpPr>
        <p:spPr>
          <a:xfrm>
            <a:off x="769800" y="1461600"/>
            <a:ext cx="4825200" cy="823800"/>
          </a:xfrm>
          <a:prstGeom prst="rect">
            <a:avLst/>
          </a:prstGeom>
        </p:spPr>
        <p:txBody>
          <a:bodyPr wrap="square" lIns="91425" tIns="91425" rIns="91425" bIns="91425" anchor="b" anchorCtr="0">
            <a:noAutofit/>
          </a:bodyPr>
          <a:lstStyle/>
          <a:p>
            <a:pPr lvl="0" rtl="0">
              <a:spcBef>
                <a:spcPts val="0"/>
              </a:spcBef>
              <a:buNone/>
            </a:pPr>
            <a:r>
              <a:rPr lang="en-IE" sz="1800">
                <a:solidFill>
                  <a:schemeClr val="accent4"/>
                </a:solidFill>
              </a:rPr>
              <a:t>________________________________________</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4"/>
        <p:cNvGrpSpPr/>
        <p:nvPr/>
      </p:nvGrpSpPr>
      <p:grpSpPr>
        <a:xfrm>
          <a:off x="0" y="0"/>
          <a:ext cx="0" cy="0"/>
          <a:chOff x="0" y="0"/>
          <a:chExt cx="0" cy="0"/>
        </a:xfrm>
      </p:grpSpPr>
      <p:pic>
        <p:nvPicPr>
          <p:cNvPr id="175" name="Shape 175"/>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76" name="Shape 176"/>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177" name="Shape 177"/>
          <p:cNvSpPr txBox="1">
            <a:spLocks noGrp="1"/>
          </p:cNvSpPr>
          <p:nvPr>
            <p:ph type="title"/>
          </p:nvPr>
        </p:nvSpPr>
        <p:spPr>
          <a:xfrm>
            <a:off x="838200" y="365125"/>
            <a:ext cx="10515600" cy="1325700"/>
          </a:xfrm>
          <a:prstGeom prst="rect">
            <a:avLst/>
          </a:prstGeom>
        </p:spPr>
        <p:txBody>
          <a:bodyPr wrap="square" lIns="91425" tIns="91425" rIns="91425" bIns="91425" anchor="ctr" anchorCtr="0">
            <a:noAutofit/>
          </a:bodyPr>
          <a:lstStyle/>
          <a:p>
            <a:pPr lvl="0">
              <a:spcBef>
                <a:spcPts val="0"/>
              </a:spcBef>
              <a:buNone/>
            </a:pPr>
            <a:r>
              <a:rPr lang="en-IE" b="1">
                <a:solidFill>
                  <a:srgbClr val="008ED6"/>
                </a:solidFill>
                <a:latin typeface="Arial"/>
                <a:ea typeface="Arial"/>
                <a:cs typeface="Arial"/>
                <a:sym typeface="Arial"/>
              </a:rPr>
              <a:t>What is cause for separation?</a:t>
            </a:r>
          </a:p>
        </p:txBody>
      </p:sp>
      <p:sp>
        <p:nvSpPr>
          <p:cNvPr id="178" name="Shape 178"/>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marL="228600" lvl="0" indent="0" rtl="0">
              <a:spcBef>
                <a:spcPts val="0"/>
              </a:spcBef>
              <a:buNone/>
            </a:pPr>
            <a:r>
              <a:rPr lang="en-IE" dirty="0">
                <a:solidFill>
                  <a:srgbClr val="008ED6"/>
                </a:solidFill>
                <a:latin typeface="Arial"/>
                <a:ea typeface="Arial"/>
                <a:cs typeface="Arial"/>
                <a:sym typeface="Arial"/>
              </a:rPr>
              <a:t>“Our findings from 1956 to 2012 show that the </a:t>
            </a:r>
            <a:r>
              <a:rPr lang="en-IE" b="1" dirty="0">
                <a:solidFill>
                  <a:srgbClr val="FF0000"/>
                </a:solidFill>
                <a:latin typeface="Arial"/>
                <a:ea typeface="Arial"/>
                <a:cs typeface="Arial"/>
                <a:sym typeface="Arial"/>
              </a:rPr>
              <a:t>two fields have different authors, university affiliations, and journals</a:t>
            </a:r>
            <a:r>
              <a:rPr lang="en-IE" dirty="0">
                <a:solidFill>
                  <a:srgbClr val="008ED6"/>
                </a:solidFill>
                <a:latin typeface="Arial"/>
                <a:ea typeface="Arial"/>
                <a:cs typeface="Arial"/>
                <a:sym typeface="Arial"/>
              </a:rPr>
              <a:t>; they also </a:t>
            </a:r>
            <a:r>
              <a:rPr lang="en-IE" b="1" dirty="0">
                <a:solidFill>
                  <a:srgbClr val="FF0000"/>
                </a:solidFill>
                <a:latin typeface="Arial"/>
                <a:ea typeface="Arial"/>
                <a:cs typeface="Arial"/>
                <a:sym typeface="Arial"/>
              </a:rPr>
              <a:t>differ in terms of academic origin, scope, and social concern</a:t>
            </a:r>
            <a:r>
              <a:rPr lang="en-IE" dirty="0">
                <a:solidFill>
                  <a:srgbClr val="008ED6"/>
                </a:solidFill>
                <a:latin typeface="Arial"/>
                <a:ea typeface="Arial"/>
                <a:cs typeface="Arial"/>
                <a:sym typeface="Arial"/>
              </a:rPr>
              <a:t>. Information literacy has a closer tie to library science, while media literacy is more related to media content, media industry, and social effects. Due to their different academic orientations, </a:t>
            </a:r>
            <a:r>
              <a:rPr lang="en-IE" b="1" dirty="0">
                <a:solidFill>
                  <a:srgbClr val="FF0000"/>
                </a:solidFill>
                <a:latin typeface="Arial"/>
                <a:ea typeface="Arial"/>
                <a:cs typeface="Arial"/>
                <a:sym typeface="Arial"/>
              </a:rPr>
              <a:t>the two fields adopt different analytical approaches</a:t>
            </a:r>
            <a:r>
              <a:rPr lang="en-IE" dirty="0">
                <a:solidFill>
                  <a:srgbClr val="008ED6"/>
                </a:solidFill>
                <a:latin typeface="Arial"/>
                <a:ea typeface="Arial"/>
                <a:cs typeface="Arial"/>
                <a:sym typeface="Arial"/>
              </a:rPr>
              <a:t>.”</a:t>
            </a:r>
          </a:p>
          <a:p>
            <a:pPr marL="6172200" lvl="0" indent="228600">
              <a:spcBef>
                <a:spcPts val="0"/>
              </a:spcBef>
              <a:buNone/>
            </a:pPr>
            <a:r>
              <a:rPr lang="en-IE" dirty="0">
                <a:solidFill>
                  <a:srgbClr val="008ED6"/>
                </a:solidFill>
                <a:latin typeface="Arial"/>
                <a:ea typeface="Arial"/>
                <a:cs typeface="Arial"/>
                <a:sym typeface="Arial"/>
              </a:rPr>
              <a:t>-(Lee &amp; So, 2014, p.137)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82"/>
        <p:cNvGrpSpPr/>
        <p:nvPr/>
      </p:nvGrpSpPr>
      <p:grpSpPr>
        <a:xfrm>
          <a:off x="0" y="0"/>
          <a:ext cx="0" cy="0"/>
          <a:chOff x="0" y="0"/>
          <a:chExt cx="0" cy="0"/>
        </a:xfrm>
      </p:grpSpPr>
      <p:pic>
        <p:nvPicPr>
          <p:cNvPr id="183" name="Shape 183"/>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184" name="Shape 184"/>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FFFFFF"/>
                </a:solidFill>
                <a:latin typeface="Calibri"/>
                <a:ea typeface="Calibri"/>
                <a:cs typeface="Calibri"/>
                <a:sym typeface="Calibri"/>
              </a:rPr>
              <a:t>Seirbhísí Leabharlanna ITBÁC</a:t>
            </a:r>
            <a:br>
              <a:rPr lang="en-IE" sz="1800" b="0" i="0" u="none" strike="noStrike" cap="none">
                <a:solidFill>
                  <a:srgbClr val="FFFFFF"/>
                </a:solidFill>
                <a:latin typeface="Calibri"/>
                <a:ea typeface="Calibri"/>
                <a:cs typeface="Calibri"/>
                <a:sym typeface="Calibri"/>
              </a:rPr>
            </a:br>
            <a:r>
              <a:rPr lang="en-IE" sz="1800" b="0" i="0" u="none" strike="noStrike" cap="none">
                <a:solidFill>
                  <a:srgbClr val="FFFFFF"/>
                </a:solidFill>
                <a:latin typeface="Calibri"/>
                <a:ea typeface="Calibri"/>
                <a:cs typeface="Calibri"/>
                <a:sym typeface="Calibri"/>
              </a:rPr>
              <a:t>DIT Library Services</a:t>
            </a:r>
          </a:p>
        </p:txBody>
      </p:sp>
      <p:sp>
        <p:nvSpPr>
          <p:cNvPr id="185" name="Shape 185"/>
          <p:cNvSpPr txBox="1">
            <a:spLocks noGrp="1"/>
          </p:cNvSpPr>
          <p:nvPr>
            <p:ph type="title"/>
          </p:nvPr>
        </p:nvSpPr>
        <p:spPr>
          <a:xfrm>
            <a:off x="427025" y="262325"/>
            <a:ext cx="10515600" cy="1325700"/>
          </a:xfrm>
          <a:prstGeom prst="rect">
            <a:avLst/>
          </a:prstGeom>
        </p:spPr>
        <p:txBody>
          <a:bodyPr wrap="square" lIns="91425" tIns="91425" rIns="91425" bIns="91425" anchor="ctr" anchorCtr="0">
            <a:noAutofit/>
          </a:bodyPr>
          <a:lstStyle/>
          <a:p>
            <a:pPr lvl="0" rtl="0">
              <a:spcBef>
                <a:spcPts val="0"/>
              </a:spcBef>
              <a:buNone/>
            </a:pPr>
            <a:r>
              <a:rPr lang="en-IE" b="1">
                <a:solidFill>
                  <a:srgbClr val="FFFFFF"/>
                </a:solidFill>
                <a:latin typeface="Arial"/>
                <a:ea typeface="Arial"/>
                <a:cs typeface="Arial"/>
                <a:sym typeface="Arial"/>
              </a:rPr>
              <a:t>Let’s focus on what’s similar:</a:t>
            </a:r>
          </a:p>
        </p:txBody>
      </p:sp>
      <p:sp>
        <p:nvSpPr>
          <p:cNvPr id="186" name="Shape 186"/>
          <p:cNvSpPr txBox="1">
            <a:spLocks noGrp="1"/>
          </p:cNvSpPr>
          <p:nvPr>
            <p:ph type="body" idx="1"/>
          </p:nvPr>
        </p:nvSpPr>
        <p:spPr>
          <a:xfrm>
            <a:off x="959875" y="1488775"/>
            <a:ext cx="10515600" cy="3234300"/>
          </a:xfrm>
          <a:prstGeom prst="rect">
            <a:avLst/>
          </a:prstGeom>
        </p:spPr>
        <p:txBody>
          <a:bodyPr wrap="square" lIns="91425" tIns="91425" rIns="91425" bIns="91425" anchor="t" anchorCtr="0">
            <a:noAutofit/>
          </a:bodyPr>
          <a:lstStyle/>
          <a:p>
            <a:pPr marL="0" lvl="0" indent="0" rtl="0">
              <a:spcBef>
                <a:spcPts val="0"/>
              </a:spcBef>
              <a:buNone/>
            </a:pPr>
            <a:r>
              <a:rPr lang="en-IE" dirty="0">
                <a:solidFill>
                  <a:srgbClr val="FFFFFF"/>
                </a:solidFill>
                <a:latin typeface="Arial"/>
                <a:ea typeface="Arial"/>
                <a:cs typeface="Arial"/>
                <a:sym typeface="Arial"/>
              </a:rPr>
              <a:t>“Although media literacy and information literacy look like two separate fields, </a:t>
            </a:r>
            <a:r>
              <a:rPr lang="en-IE" b="1" dirty="0">
                <a:solidFill>
                  <a:srgbClr val="FFC000"/>
                </a:solidFill>
                <a:latin typeface="Arial"/>
                <a:ea typeface="Arial"/>
                <a:cs typeface="Arial"/>
                <a:sym typeface="Arial"/>
              </a:rPr>
              <a:t>both concepts share the common goal of cultivating people’s ability to access, understand, use, and create </a:t>
            </a:r>
            <a:r>
              <a:rPr lang="en-IE" dirty="0">
                <a:solidFill>
                  <a:srgbClr val="FFFFFF"/>
                </a:solidFill>
                <a:latin typeface="Arial"/>
                <a:ea typeface="Arial"/>
                <a:cs typeface="Arial"/>
                <a:sym typeface="Arial"/>
              </a:rPr>
              <a:t>media messages or information. In the literacy family, they have always been seen as being closely linked.”</a:t>
            </a:r>
          </a:p>
          <a:p>
            <a:pPr marL="5486400" lvl="0" indent="457200" rtl="0">
              <a:spcBef>
                <a:spcPts val="0"/>
              </a:spcBef>
              <a:buNone/>
            </a:pPr>
            <a:r>
              <a:rPr lang="en-IE" dirty="0">
                <a:solidFill>
                  <a:srgbClr val="FFFFFF"/>
                </a:solidFill>
                <a:latin typeface="Arial"/>
                <a:ea typeface="Arial"/>
                <a:cs typeface="Arial"/>
                <a:sym typeface="Arial"/>
              </a:rPr>
              <a:t>-(Lee &amp; So, 2014, p.138)</a:t>
            </a:r>
          </a:p>
          <a:p>
            <a:pPr marL="0" lvl="0" indent="0" rtl="0">
              <a:spcBef>
                <a:spcPts val="0"/>
              </a:spcBef>
              <a:buNone/>
            </a:pPr>
            <a:endParaRPr dirty="0">
              <a:solidFill>
                <a:srgbClr val="9900FF"/>
              </a:solidFill>
              <a:latin typeface="Arial"/>
              <a:ea typeface="Arial"/>
              <a:cs typeface="Arial"/>
              <a:sym typeface="Arial"/>
            </a:endParaRPr>
          </a:p>
          <a:p>
            <a:pPr marL="0" lvl="0" indent="0" rtl="0">
              <a:spcBef>
                <a:spcPts val="0"/>
              </a:spcBef>
              <a:buNone/>
            </a:pPr>
            <a:endParaRPr dirty="0">
              <a:solidFill>
                <a:srgbClr val="008ED6"/>
              </a:solidFill>
              <a:latin typeface="Arial"/>
              <a:ea typeface="Arial"/>
              <a:cs typeface="Arial"/>
              <a:sym typeface="Arial"/>
            </a:endParaRPr>
          </a:p>
        </p:txBody>
      </p:sp>
      <p:sp>
        <p:nvSpPr>
          <p:cNvPr id="187" name="Shape 187"/>
          <p:cNvSpPr/>
          <p:nvPr/>
        </p:nvSpPr>
        <p:spPr>
          <a:xfrm>
            <a:off x="5712550" y="4526500"/>
            <a:ext cx="5381100" cy="1439400"/>
          </a:xfrm>
          <a:prstGeom prst="roundRect">
            <a:avLst>
              <a:gd name="adj" fmla="val 16667"/>
            </a:avLst>
          </a:prstGeom>
          <a:solidFill>
            <a:schemeClr val="accent4"/>
          </a:solidFill>
          <a:ln w="9525" cap="flat" cmpd="sng">
            <a:solidFill>
              <a:schemeClr val="accent4"/>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88" name="Shape 188"/>
          <p:cNvSpPr txBox="1"/>
          <p:nvPr/>
        </p:nvSpPr>
        <p:spPr>
          <a:xfrm>
            <a:off x="5845300" y="4840450"/>
            <a:ext cx="5115600" cy="811500"/>
          </a:xfrm>
          <a:prstGeom prst="rect">
            <a:avLst/>
          </a:prstGeom>
          <a:noFill/>
          <a:ln>
            <a:noFill/>
          </a:ln>
        </p:spPr>
        <p:txBody>
          <a:bodyPr wrap="square" lIns="91425" tIns="91425" rIns="91425" bIns="91425" anchor="t" anchorCtr="0">
            <a:noAutofit/>
          </a:bodyPr>
          <a:lstStyle/>
          <a:p>
            <a:pPr lvl="0" algn="ctr" rtl="0">
              <a:lnSpc>
                <a:spcPct val="90000"/>
              </a:lnSpc>
              <a:spcBef>
                <a:spcPts val="1000"/>
              </a:spcBef>
              <a:buClr>
                <a:schemeClr val="dk1"/>
              </a:buClr>
              <a:buSzPct val="39285"/>
              <a:buFont typeface="Arial"/>
              <a:buNone/>
            </a:pPr>
            <a:r>
              <a:rPr lang="en-IE" sz="2800" b="1">
                <a:solidFill>
                  <a:srgbClr val="FFFFFF"/>
                </a:solidFill>
              </a:rPr>
              <a:t>We have the same end goal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3"/>
        <p:cNvGrpSpPr/>
        <p:nvPr/>
      </p:nvGrpSpPr>
      <p:grpSpPr>
        <a:xfrm>
          <a:off x="0" y="0"/>
          <a:ext cx="0" cy="0"/>
          <a:chOff x="0" y="0"/>
          <a:chExt cx="0" cy="0"/>
        </a:xfrm>
      </p:grpSpPr>
      <p:pic>
        <p:nvPicPr>
          <p:cNvPr id="204" name="Shape 204"/>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205" name="Shape 205"/>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206" name="Shape 206"/>
          <p:cNvSpPr txBox="1">
            <a:spLocks noGrp="1"/>
          </p:cNvSpPr>
          <p:nvPr>
            <p:ph type="title"/>
          </p:nvPr>
        </p:nvSpPr>
        <p:spPr>
          <a:xfrm>
            <a:off x="517850" y="282075"/>
            <a:ext cx="10515600" cy="1325700"/>
          </a:xfrm>
          <a:prstGeom prst="rect">
            <a:avLst/>
          </a:prstGeom>
        </p:spPr>
        <p:txBody>
          <a:bodyPr wrap="square" lIns="91425" tIns="91425" rIns="91425" bIns="91425" anchor="ctr" anchorCtr="0">
            <a:noAutofit/>
          </a:bodyPr>
          <a:lstStyle/>
          <a:p>
            <a:pPr lvl="0" rtl="0">
              <a:spcBef>
                <a:spcPts val="0"/>
              </a:spcBef>
              <a:buNone/>
            </a:pPr>
            <a:r>
              <a:rPr lang="en-IE" b="1">
                <a:solidFill>
                  <a:schemeClr val="accent6"/>
                </a:solidFill>
                <a:latin typeface="Arial"/>
                <a:ea typeface="Arial"/>
                <a:cs typeface="Arial"/>
                <a:sym typeface="Arial"/>
              </a:rPr>
              <a:t>We need to collaborate:</a:t>
            </a:r>
          </a:p>
        </p:txBody>
      </p:sp>
      <p:sp>
        <p:nvSpPr>
          <p:cNvPr id="207" name="Shape 207"/>
          <p:cNvSpPr txBox="1"/>
          <p:nvPr/>
        </p:nvSpPr>
        <p:spPr>
          <a:xfrm>
            <a:off x="949725" y="1607775"/>
            <a:ext cx="10404600" cy="1755900"/>
          </a:xfrm>
          <a:prstGeom prst="rect">
            <a:avLst/>
          </a:prstGeom>
          <a:noFill/>
          <a:ln>
            <a:noFill/>
          </a:ln>
        </p:spPr>
        <p:txBody>
          <a:bodyPr wrap="square" lIns="91425" tIns="91425" rIns="91425" bIns="91425" anchor="t" anchorCtr="0">
            <a:noAutofit/>
          </a:bodyPr>
          <a:lstStyle/>
          <a:p>
            <a:pPr lvl="0" rtl="0">
              <a:lnSpc>
                <a:spcPct val="115000"/>
              </a:lnSpc>
              <a:spcBef>
                <a:spcPts val="0"/>
              </a:spcBef>
              <a:buNone/>
            </a:pPr>
            <a:r>
              <a:rPr lang="en-IE" sz="3000" dirty="0">
                <a:solidFill>
                  <a:schemeClr val="accent6"/>
                </a:solidFill>
              </a:rPr>
              <a:t>“The BAI has chosen to publish this document in the </a:t>
            </a:r>
            <a:r>
              <a:rPr lang="en-IE" sz="3000" b="1" dirty="0">
                <a:solidFill>
                  <a:schemeClr val="accent6"/>
                </a:solidFill>
              </a:rPr>
              <a:t>spirit of collaboration</a:t>
            </a:r>
            <a:r>
              <a:rPr lang="en-IE" sz="3000" dirty="0">
                <a:solidFill>
                  <a:schemeClr val="accent6"/>
                </a:solidFill>
              </a:rPr>
              <a:t> and in the hope that the framework will help </a:t>
            </a:r>
            <a:r>
              <a:rPr lang="en-IE" sz="3000" b="1" dirty="0">
                <a:solidFill>
                  <a:schemeClr val="accent6"/>
                </a:solidFill>
              </a:rPr>
              <a:t>all stakeholders and recognise what role they can play and identify opportunities for collaboration</a:t>
            </a:r>
            <a:r>
              <a:rPr lang="en-IE" sz="3000" dirty="0">
                <a:solidFill>
                  <a:schemeClr val="accent6"/>
                </a:solidFill>
              </a:rPr>
              <a:t>” </a:t>
            </a:r>
          </a:p>
          <a:p>
            <a:pPr marL="1371600" lvl="0" indent="457200" rtl="0">
              <a:lnSpc>
                <a:spcPct val="115000"/>
              </a:lnSpc>
              <a:spcBef>
                <a:spcPts val="0"/>
              </a:spcBef>
              <a:buNone/>
            </a:pPr>
            <a:r>
              <a:rPr lang="en-IE" sz="3000" dirty="0">
                <a:solidFill>
                  <a:schemeClr val="accent6"/>
                </a:solidFill>
              </a:rPr>
              <a:t>-Broadcasting Authority of Ireland (BAI) </a:t>
            </a:r>
          </a:p>
          <a:p>
            <a:pPr marL="457200" lvl="0" indent="387350" rtl="0">
              <a:lnSpc>
                <a:spcPct val="115000"/>
              </a:lnSpc>
              <a:spcBef>
                <a:spcPts val="0"/>
              </a:spcBef>
              <a:buClr>
                <a:schemeClr val="dk1"/>
              </a:buClr>
              <a:buSzPct val="36666"/>
              <a:buFont typeface="Arial"/>
              <a:buNone/>
            </a:pPr>
            <a:r>
              <a:rPr lang="en-IE" sz="3000" dirty="0">
                <a:solidFill>
                  <a:schemeClr val="accent6"/>
                </a:solidFill>
              </a:rPr>
              <a:t> 		 Media Literacy Policy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4294967295"/>
          </p:nvPr>
        </p:nvSpPr>
        <p:spPr>
          <a:xfrm>
            <a:off x="982645" y="1550662"/>
            <a:ext cx="10363826" cy="3424107"/>
          </a:xfrm>
          <a:prstGeom prst="rect">
            <a:avLst/>
          </a:prstGeom>
        </p:spPr>
        <p:txBody>
          <a:bodyPr/>
          <a:lstStyle/>
          <a:p>
            <a:pPr marL="0" indent="0" algn="ctr">
              <a:buNone/>
            </a:pPr>
            <a:r>
              <a:rPr lang="en-IE" sz="8800" b="1" dirty="0" smtClean="0">
                <a:solidFill>
                  <a:srgbClr val="008ED6"/>
                </a:solidFill>
              </a:rPr>
              <a:t>Information</a:t>
            </a:r>
            <a:r>
              <a:rPr lang="en-IE" b="1" dirty="0" smtClean="0">
                <a:solidFill>
                  <a:srgbClr val="008ED6"/>
                </a:solidFill>
              </a:rPr>
              <a:t> </a:t>
            </a:r>
          </a:p>
          <a:p>
            <a:pPr marL="0" indent="0" algn="ctr">
              <a:buNone/>
            </a:pPr>
            <a:r>
              <a:rPr lang="en-IE" sz="8800" b="1" dirty="0" smtClean="0">
                <a:solidFill>
                  <a:srgbClr val="008ED6"/>
                </a:solidFill>
              </a:rPr>
              <a:t>wants to be free*</a:t>
            </a:r>
            <a:endParaRPr lang="en-IE" sz="8800" b="1" dirty="0">
              <a:solidFill>
                <a:srgbClr val="008ED6"/>
              </a:solidFill>
            </a:endParaRPr>
          </a:p>
        </p:txBody>
      </p:sp>
    </p:spTree>
    <p:extLst>
      <p:ext uri="{BB962C8B-B14F-4D97-AF65-F5344CB8AC3E}">
        <p14:creationId xmlns:p14="http://schemas.microsoft.com/office/powerpoint/2010/main" val="2834419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6"/>
        <p:cNvGrpSpPr/>
        <p:nvPr/>
      </p:nvGrpSpPr>
      <p:grpSpPr>
        <a:xfrm>
          <a:off x="0" y="0"/>
          <a:ext cx="0" cy="0"/>
          <a:chOff x="0" y="0"/>
          <a:chExt cx="0" cy="0"/>
        </a:xfrm>
      </p:grpSpPr>
      <p:pic>
        <p:nvPicPr>
          <p:cNvPr id="237" name="Shape 237"/>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238" name="Shape 238"/>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239" name="Shape 239"/>
          <p:cNvSpPr txBox="1">
            <a:spLocks noGrp="1"/>
          </p:cNvSpPr>
          <p:nvPr>
            <p:ph type="title"/>
          </p:nvPr>
        </p:nvSpPr>
        <p:spPr>
          <a:xfrm>
            <a:off x="474600" y="258350"/>
            <a:ext cx="10515600" cy="1325700"/>
          </a:xfrm>
          <a:prstGeom prst="rect">
            <a:avLst/>
          </a:prstGeom>
        </p:spPr>
        <p:txBody>
          <a:bodyPr wrap="square" lIns="91425" tIns="91425" rIns="91425" bIns="91425" anchor="ctr" anchorCtr="0">
            <a:noAutofit/>
          </a:bodyPr>
          <a:lstStyle/>
          <a:p>
            <a:pPr lvl="0" rtl="0">
              <a:spcBef>
                <a:spcPts val="0"/>
              </a:spcBef>
              <a:buNone/>
            </a:pPr>
            <a:r>
              <a:rPr lang="en-IE" b="1">
                <a:solidFill>
                  <a:schemeClr val="accent6"/>
                </a:solidFill>
                <a:latin typeface="Arial"/>
                <a:ea typeface="Arial"/>
                <a:cs typeface="Arial"/>
                <a:sym typeface="Arial"/>
              </a:rPr>
              <a:t>This matches our experience:</a:t>
            </a:r>
          </a:p>
        </p:txBody>
      </p:sp>
      <p:sp>
        <p:nvSpPr>
          <p:cNvPr id="240" name="Shape 240"/>
          <p:cNvSpPr/>
          <p:nvPr/>
        </p:nvSpPr>
        <p:spPr>
          <a:xfrm>
            <a:off x="114150" y="1328275"/>
            <a:ext cx="3077700" cy="2660100"/>
          </a:xfrm>
          <a:prstGeom prst="flowChartMagneticTape">
            <a:avLst/>
          </a:prstGeom>
          <a:solidFill>
            <a:schemeClr val="accent6"/>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41" name="Shape 241"/>
          <p:cNvSpPr txBox="1"/>
          <p:nvPr/>
        </p:nvSpPr>
        <p:spPr>
          <a:xfrm>
            <a:off x="450950" y="1672925"/>
            <a:ext cx="2444100" cy="1815300"/>
          </a:xfrm>
          <a:prstGeom prst="rect">
            <a:avLst/>
          </a:prstGeom>
          <a:noFill/>
          <a:ln>
            <a:noFill/>
          </a:ln>
        </p:spPr>
        <p:txBody>
          <a:bodyPr wrap="square" lIns="91425" tIns="91425" rIns="91425" bIns="91425" anchor="t" anchorCtr="0">
            <a:noAutofit/>
          </a:bodyPr>
          <a:lstStyle/>
          <a:p>
            <a:pPr lvl="0" algn="ctr">
              <a:spcBef>
                <a:spcPts val="0"/>
              </a:spcBef>
              <a:buNone/>
            </a:pPr>
            <a:r>
              <a:rPr lang="en-IE" sz="2400">
                <a:solidFill>
                  <a:srgbClr val="FFFFFF"/>
                </a:solidFill>
              </a:rPr>
              <a:t>“Which websites are the good ones and which are the bad ones?”</a:t>
            </a:r>
          </a:p>
        </p:txBody>
      </p:sp>
      <p:sp>
        <p:nvSpPr>
          <p:cNvPr id="242" name="Shape 242"/>
          <p:cNvSpPr/>
          <p:nvPr/>
        </p:nvSpPr>
        <p:spPr>
          <a:xfrm>
            <a:off x="3725625" y="1536575"/>
            <a:ext cx="4259700" cy="1590000"/>
          </a:xfrm>
          <a:prstGeom prst="roundRect">
            <a:avLst>
              <a:gd name="adj" fmla="val 16667"/>
            </a:avLst>
          </a:prstGeom>
          <a:solidFill>
            <a:srgbClr val="0070C0"/>
          </a:solidFill>
          <a:ln w="9525" cap="flat" cmpd="sng">
            <a:solidFill>
              <a:srgbClr val="0070C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43" name="Shape 243"/>
          <p:cNvSpPr txBox="1"/>
          <p:nvPr/>
        </p:nvSpPr>
        <p:spPr>
          <a:xfrm>
            <a:off x="4028300" y="1668725"/>
            <a:ext cx="3743400" cy="1325700"/>
          </a:xfrm>
          <a:prstGeom prst="rect">
            <a:avLst/>
          </a:prstGeom>
          <a:noFill/>
          <a:ln>
            <a:noFill/>
          </a:ln>
        </p:spPr>
        <p:txBody>
          <a:bodyPr wrap="square" lIns="91425" tIns="91425" rIns="91425" bIns="91425" anchor="t" anchorCtr="0">
            <a:noAutofit/>
          </a:bodyPr>
          <a:lstStyle/>
          <a:p>
            <a:pPr lvl="0" algn="ctr">
              <a:spcBef>
                <a:spcPts val="0"/>
              </a:spcBef>
              <a:buNone/>
            </a:pPr>
            <a:r>
              <a:rPr lang="en-IE" sz="2400">
                <a:solidFill>
                  <a:srgbClr val="FFFFFF"/>
                </a:solidFill>
              </a:rPr>
              <a:t>“Which journal articles are the best ones? I want the top ten.”</a:t>
            </a:r>
          </a:p>
        </p:txBody>
      </p:sp>
      <p:sp>
        <p:nvSpPr>
          <p:cNvPr id="244" name="Shape 244"/>
          <p:cNvSpPr/>
          <p:nvPr/>
        </p:nvSpPr>
        <p:spPr>
          <a:xfrm>
            <a:off x="474600" y="3934975"/>
            <a:ext cx="3832500" cy="2005200"/>
          </a:xfrm>
          <a:prstGeom prst="roundRect">
            <a:avLst>
              <a:gd name="adj" fmla="val 16667"/>
            </a:avLst>
          </a:prstGeom>
          <a:solidFill>
            <a:schemeClr val="accent4"/>
          </a:solidFill>
          <a:ln w="9525" cap="flat" cmpd="sng">
            <a:solidFill>
              <a:schemeClr val="accent4"/>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45" name="Shape 245"/>
          <p:cNvSpPr txBox="1"/>
          <p:nvPr/>
        </p:nvSpPr>
        <p:spPr>
          <a:xfrm>
            <a:off x="542950" y="3988375"/>
            <a:ext cx="3533100" cy="1675200"/>
          </a:xfrm>
          <a:prstGeom prst="rect">
            <a:avLst/>
          </a:prstGeom>
          <a:noFill/>
          <a:ln>
            <a:noFill/>
          </a:ln>
        </p:spPr>
        <p:txBody>
          <a:bodyPr wrap="square" lIns="91425" tIns="91425" rIns="91425" bIns="91425" anchor="t" anchorCtr="0">
            <a:noAutofit/>
          </a:bodyPr>
          <a:lstStyle/>
          <a:p>
            <a:pPr lvl="0" algn="ctr">
              <a:spcBef>
                <a:spcPts val="0"/>
              </a:spcBef>
              <a:buNone/>
            </a:pPr>
            <a:r>
              <a:rPr lang="en-IE" sz="2400">
                <a:solidFill>
                  <a:srgbClr val="FFFFFF"/>
                </a:solidFill>
              </a:rPr>
              <a:t>“That’s too long. It seems good but I don’t want to read all of it. Have you got anything shorter?”</a:t>
            </a:r>
          </a:p>
        </p:txBody>
      </p:sp>
      <p:sp>
        <p:nvSpPr>
          <p:cNvPr id="246" name="Shape 246"/>
          <p:cNvSpPr/>
          <p:nvPr/>
        </p:nvSpPr>
        <p:spPr>
          <a:xfrm>
            <a:off x="4357838" y="3230650"/>
            <a:ext cx="3322200" cy="3049200"/>
          </a:xfrm>
          <a:prstGeom prst="ellipse">
            <a:avLst/>
          </a:prstGeom>
          <a:solidFill>
            <a:srgbClr val="FF9900"/>
          </a:solidFill>
          <a:ln w="9525" cap="flat" cmpd="sng">
            <a:solidFill>
              <a:srgbClr val="FF99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47" name="Shape 247"/>
          <p:cNvSpPr txBox="1"/>
          <p:nvPr/>
        </p:nvSpPr>
        <p:spPr>
          <a:xfrm>
            <a:off x="4796600" y="3765175"/>
            <a:ext cx="2206800" cy="1898400"/>
          </a:xfrm>
          <a:prstGeom prst="rect">
            <a:avLst/>
          </a:prstGeom>
          <a:noFill/>
          <a:ln>
            <a:noFill/>
          </a:ln>
        </p:spPr>
        <p:txBody>
          <a:bodyPr wrap="square" lIns="91425" tIns="91425" rIns="91425" bIns="91425" anchor="t" anchorCtr="0">
            <a:noAutofit/>
          </a:bodyPr>
          <a:lstStyle/>
          <a:p>
            <a:pPr lvl="0" algn="ctr" rtl="0">
              <a:spcBef>
                <a:spcPts val="0"/>
              </a:spcBef>
              <a:buNone/>
            </a:pPr>
            <a:r>
              <a:rPr lang="en-IE" sz="2400">
                <a:solidFill>
                  <a:srgbClr val="FFFFFF"/>
                </a:solidFill>
              </a:rPr>
              <a:t>What do you use for your assignments?</a:t>
            </a:r>
          </a:p>
          <a:p>
            <a:pPr lvl="0" algn="ctr" rtl="0">
              <a:spcBef>
                <a:spcPts val="0"/>
              </a:spcBef>
              <a:buNone/>
            </a:pPr>
            <a:endParaRPr sz="2400">
              <a:solidFill>
                <a:srgbClr val="FFFFFF"/>
              </a:solidFill>
            </a:endParaRPr>
          </a:p>
          <a:p>
            <a:pPr lvl="0" algn="ctr">
              <a:spcBef>
                <a:spcPts val="0"/>
              </a:spcBef>
              <a:buNone/>
            </a:pPr>
            <a:r>
              <a:rPr lang="en-IE" sz="2400">
                <a:solidFill>
                  <a:srgbClr val="FFFFFF"/>
                </a:solidFill>
              </a:rPr>
              <a:t>Google</a:t>
            </a:r>
          </a:p>
        </p:txBody>
      </p:sp>
      <p:sp>
        <p:nvSpPr>
          <p:cNvPr id="248" name="Shape 248"/>
          <p:cNvSpPr/>
          <p:nvPr/>
        </p:nvSpPr>
        <p:spPr>
          <a:xfrm>
            <a:off x="8228400" y="1407775"/>
            <a:ext cx="3441000" cy="2005200"/>
          </a:xfrm>
          <a:prstGeom prst="roundRect">
            <a:avLst>
              <a:gd name="adj" fmla="val 16667"/>
            </a:avLst>
          </a:prstGeom>
          <a:solidFill>
            <a:srgbClr val="FF0000"/>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49" name="Shape 249"/>
          <p:cNvSpPr txBox="1"/>
          <p:nvPr/>
        </p:nvSpPr>
        <p:spPr>
          <a:xfrm>
            <a:off x="8519100" y="1637375"/>
            <a:ext cx="2859600" cy="1325700"/>
          </a:xfrm>
          <a:prstGeom prst="rect">
            <a:avLst/>
          </a:prstGeom>
          <a:noFill/>
          <a:ln>
            <a:noFill/>
          </a:ln>
        </p:spPr>
        <p:txBody>
          <a:bodyPr wrap="square" lIns="91425" tIns="91425" rIns="91425" bIns="91425" anchor="t" anchorCtr="0">
            <a:noAutofit/>
          </a:bodyPr>
          <a:lstStyle/>
          <a:p>
            <a:pPr lvl="0">
              <a:spcBef>
                <a:spcPts val="0"/>
              </a:spcBef>
              <a:buNone/>
            </a:pPr>
            <a:r>
              <a:rPr lang="en-IE" sz="1800">
                <a:solidFill>
                  <a:srgbClr val="FFFFFF"/>
                </a:solidFill>
              </a:rPr>
              <a:t>Why did you quote this in your assignment?</a:t>
            </a:r>
          </a:p>
          <a:p>
            <a:pPr lvl="0">
              <a:spcBef>
                <a:spcPts val="0"/>
              </a:spcBef>
              <a:buNone/>
            </a:pPr>
            <a:endParaRPr sz="1800">
              <a:solidFill>
                <a:srgbClr val="FFFFFF"/>
              </a:solidFill>
            </a:endParaRPr>
          </a:p>
          <a:p>
            <a:pPr lvl="0">
              <a:spcBef>
                <a:spcPts val="0"/>
              </a:spcBef>
              <a:buNone/>
            </a:pPr>
            <a:r>
              <a:rPr lang="en-IE" sz="1800">
                <a:solidFill>
                  <a:srgbClr val="FFFFFF"/>
                </a:solidFill>
              </a:rPr>
              <a:t>Because it matches my topic</a:t>
            </a:r>
          </a:p>
        </p:txBody>
      </p:sp>
      <p:sp>
        <p:nvSpPr>
          <p:cNvPr id="250" name="Shape 250"/>
          <p:cNvSpPr/>
          <p:nvPr/>
        </p:nvSpPr>
        <p:spPr>
          <a:xfrm>
            <a:off x="8258100" y="3643150"/>
            <a:ext cx="3441000" cy="2781900"/>
          </a:xfrm>
          <a:prstGeom prst="roundRect">
            <a:avLst>
              <a:gd name="adj" fmla="val 16667"/>
            </a:avLst>
          </a:prstGeom>
          <a:solidFill>
            <a:srgbClr val="9900FF"/>
          </a:solidFill>
          <a:ln w="9525" cap="flat" cmpd="sng">
            <a:solidFill>
              <a:srgbClr val="9900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51" name="Shape 251"/>
          <p:cNvSpPr txBox="1"/>
          <p:nvPr/>
        </p:nvSpPr>
        <p:spPr>
          <a:xfrm>
            <a:off x="8591375" y="3826400"/>
            <a:ext cx="2928600" cy="1590000"/>
          </a:xfrm>
          <a:prstGeom prst="rect">
            <a:avLst/>
          </a:prstGeom>
          <a:noFill/>
          <a:ln>
            <a:noFill/>
          </a:ln>
        </p:spPr>
        <p:txBody>
          <a:bodyPr wrap="square" lIns="91425" tIns="91425" rIns="91425" bIns="91425" anchor="t" anchorCtr="0">
            <a:noAutofit/>
          </a:bodyPr>
          <a:lstStyle/>
          <a:p>
            <a:pPr lvl="0" algn="ctr">
              <a:spcBef>
                <a:spcPts val="0"/>
              </a:spcBef>
              <a:buNone/>
            </a:pPr>
            <a:r>
              <a:rPr lang="en-IE" sz="1800">
                <a:solidFill>
                  <a:srgbClr val="FFFFFF"/>
                </a:solidFill>
              </a:rPr>
              <a:t>Do you read newspapers?</a:t>
            </a:r>
          </a:p>
          <a:p>
            <a:pPr lvl="0" algn="ctr">
              <a:spcBef>
                <a:spcPts val="0"/>
              </a:spcBef>
              <a:buNone/>
            </a:pPr>
            <a:endParaRPr sz="1800">
              <a:solidFill>
                <a:srgbClr val="FFFFFF"/>
              </a:solidFill>
            </a:endParaRPr>
          </a:p>
          <a:p>
            <a:pPr lvl="0" algn="ctr">
              <a:spcBef>
                <a:spcPts val="0"/>
              </a:spcBef>
              <a:buNone/>
            </a:pPr>
            <a:r>
              <a:rPr lang="en-IE" sz="1800">
                <a:solidFill>
                  <a:srgbClr val="FFFFFF"/>
                </a:solidFill>
              </a:rPr>
              <a:t>No</a:t>
            </a:r>
          </a:p>
          <a:p>
            <a:pPr lvl="0" algn="ctr">
              <a:spcBef>
                <a:spcPts val="0"/>
              </a:spcBef>
              <a:buNone/>
            </a:pPr>
            <a:endParaRPr sz="1800">
              <a:solidFill>
                <a:srgbClr val="FFFFFF"/>
              </a:solidFill>
            </a:endParaRPr>
          </a:p>
          <a:p>
            <a:pPr lvl="0" algn="ctr">
              <a:spcBef>
                <a:spcPts val="0"/>
              </a:spcBef>
              <a:buNone/>
            </a:pPr>
            <a:r>
              <a:rPr lang="en-IE" sz="1800">
                <a:solidFill>
                  <a:srgbClr val="FFFFFF"/>
                </a:solidFill>
              </a:rPr>
              <a:t>Where do you get your news? </a:t>
            </a:r>
          </a:p>
          <a:p>
            <a:pPr lvl="0" algn="ctr">
              <a:spcBef>
                <a:spcPts val="0"/>
              </a:spcBef>
              <a:buNone/>
            </a:pPr>
            <a:endParaRPr sz="1800">
              <a:solidFill>
                <a:srgbClr val="FFFFFF"/>
              </a:solidFill>
            </a:endParaRPr>
          </a:p>
          <a:p>
            <a:pPr lvl="0" algn="ctr">
              <a:spcBef>
                <a:spcPts val="0"/>
              </a:spcBef>
              <a:buNone/>
            </a:pPr>
            <a:r>
              <a:rPr lang="en-IE" sz="1800">
                <a:solidFill>
                  <a:srgbClr val="FFFFFF"/>
                </a:solidFill>
              </a:rPr>
              <a:t>*Shrug of the shoulders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Shape 263"/>
        <p:cNvGrpSpPr/>
        <p:nvPr/>
      </p:nvGrpSpPr>
      <p:grpSpPr>
        <a:xfrm>
          <a:off x="0" y="0"/>
          <a:ext cx="0" cy="0"/>
          <a:chOff x="0" y="0"/>
          <a:chExt cx="0" cy="0"/>
        </a:xfrm>
      </p:grpSpPr>
      <p:pic>
        <p:nvPicPr>
          <p:cNvPr id="264" name="Shape 264"/>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265" name="Shape 265"/>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FFFFFF"/>
                </a:solidFill>
                <a:latin typeface="Calibri"/>
                <a:ea typeface="Calibri"/>
                <a:cs typeface="Calibri"/>
                <a:sym typeface="Calibri"/>
              </a:rPr>
              <a:t>Seirbhísí Leabharlanna ITBÁC</a:t>
            </a:r>
            <a:br>
              <a:rPr lang="en-IE" sz="1800" b="0" i="0" u="none" strike="noStrike" cap="none">
                <a:solidFill>
                  <a:srgbClr val="FFFFFF"/>
                </a:solidFill>
                <a:latin typeface="Calibri"/>
                <a:ea typeface="Calibri"/>
                <a:cs typeface="Calibri"/>
                <a:sym typeface="Calibri"/>
              </a:rPr>
            </a:br>
            <a:r>
              <a:rPr lang="en-IE" sz="1800" b="0" i="0" u="none" strike="noStrike" cap="none">
                <a:solidFill>
                  <a:srgbClr val="FFFFFF"/>
                </a:solidFill>
                <a:latin typeface="Calibri"/>
                <a:ea typeface="Calibri"/>
                <a:cs typeface="Calibri"/>
                <a:sym typeface="Calibri"/>
              </a:rPr>
              <a:t>DIT Library Services</a:t>
            </a:r>
          </a:p>
        </p:txBody>
      </p:sp>
      <p:sp>
        <p:nvSpPr>
          <p:cNvPr id="266" name="Shape 266"/>
          <p:cNvSpPr txBox="1">
            <a:spLocks noGrp="1"/>
          </p:cNvSpPr>
          <p:nvPr>
            <p:ph type="title"/>
          </p:nvPr>
        </p:nvSpPr>
        <p:spPr>
          <a:xfrm>
            <a:off x="790725" y="1554300"/>
            <a:ext cx="10515600" cy="2776500"/>
          </a:xfrm>
          <a:prstGeom prst="rect">
            <a:avLst/>
          </a:prstGeom>
        </p:spPr>
        <p:txBody>
          <a:bodyPr wrap="square" lIns="91425" tIns="91425" rIns="91425" bIns="91425" anchor="ctr" anchorCtr="0">
            <a:noAutofit/>
          </a:bodyPr>
          <a:lstStyle/>
          <a:p>
            <a:pPr lvl="0" rtl="0">
              <a:spcBef>
                <a:spcPts val="0"/>
              </a:spcBef>
              <a:buNone/>
            </a:pPr>
            <a:r>
              <a:rPr lang="en-IE" b="1" dirty="0" smtClean="0">
                <a:solidFill>
                  <a:srgbClr val="FFFFFF"/>
                </a:solidFill>
                <a:latin typeface="Arial"/>
                <a:ea typeface="Arial"/>
                <a:cs typeface="Arial"/>
                <a:sym typeface="Arial"/>
              </a:rPr>
              <a:t>‘Information Literacy’, ‘Critical Media Literacy’ and ‘Media &amp; Information Literacy’ don’t resonate with students. How do we reach them?</a:t>
            </a:r>
            <a:endParaRPr lang="en-IE" b="1" dirty="0">
              <a:solidFill>
                <a:srgbClr val="FFFFFF"/>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1"/>
        <p:cNvGrpSpPr/>
        <p:nvPr/>
      </p:nvGrpSpPr>
      <p:grpSpPr>
        <a:xfrm>
          <a:off x="0" y="0"/>
          <a:ext cx="0" cy="0"/>
          <a:chOff x="0" y="0"/>
          <a:chExt cx="0" cy="0"/>
        </a:xfrm>
      </p:grpSpPr>
      <p:pic>
        <p:nvPicPr>
          <p:cNvPr id="282" name="Shape 282"/>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283" name="Shape 283"/>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pic>
        <p:nvPicPr>
          <p:cNvPr id="284" name="Shape 284" descr="Screen Shot 2017-10-16 at 12.37.40.png"/>
          <p:cNvPicPr preferRelativeResize="0"/>
          <p:nvPr/>
        </p:nvPicPr>
        <p:blipFill>
          <a:blip r:embed="rId4">
            <a:alphaModFix/>
          </a:blip>
          <a:stretch>
            <a:fillRect/>
          </a:stretch>
        </p:blipFill>
        <p:spPr>
          <a:xfrm>
            <a:off x="2536555" y="118200"/>
            <a:ext cx="8722906" cy="5661101"/>
          </a:xfrm>
          <a:prstGeom prst="rect">
            <a:avLst/>
          </a:prstGeom>
          <a:noFill/>
          <a:ln>
            <a:noFill/>
          </a:ln>
        </p:spPr>
      </p:pic>
      <p:sp>
        <p:nvSpPr>
          <p:cNvPr id="285" name="Shape 285"/>
          <p:cNvSpPr/>
          <p:nvPr/>
        </p:nvSpPr>
        <p:spPr>
          <a:xfrm>
            <a:off x="205100" y="227900"/>
            <a:ext cx="2119500" cy="5355300"/>
          </a:xfrm>
          <a:prstGeom prst="roundRect">
            <a:avLst>
              <a:gd name="adj" fmla="val 16667"/>
            </a:avLst>
          </a:prstGeom>
          <a:solidFill>
            <a:srgbClr val="0070C0"/>
          </a:solidFill>
          <a:ln w="9525" cap="flat" cmpd="sng">
            <a:solidFill>
              <a:srgbClr val="0070C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286" name="Shape 286"/>
          <p:cNvSpPr txBox="1"/>
          <p:nvPr/>
        </p:nvSpPr>
        <p:spPr>
          <a:xfrm>
            <a:off x="455775" y="501350"/>
            <a:ext cx="1572300" cy="4705800"/>
          </a:xfrm>
          <a:prstGeom prst="rect">
            <a:avLst/>
          </a:prstGeom>
          <a:noFill/>
          <a:ln>
            <a:noFill/>
          </a:ln>
        </p:spPr>
        <p:txBody>
          <a:bodyPr wrap="square" lIns="91425" tIns="91425" rIns="91425" bIns="91425" anchor="t" anchorCtr="0">
            <a:noAutofit/>
          </a:bodyPr>
          <a:lstStyle/>
          <a:p>
            <a:pPr lvl="0">
              <a:spcBef>
                <a:spcPts val="0"/>
              </a:spcBef>
              <a:buNone/>
            </a:pPr>
            <a:r>
              <a:rPr lang="en-IE" sz="2400">
                <a:solidFill>
                  <a:srgbClr val="FFFFFF"/>
                </a:solidFill>
              </a:rPr>
              <a:t>Seven Elements of Digital Literacy</a:t>
            </a:r>
          </a:p>
          <a:p>
            <a:pPr lvl="0">
              <a:spcBef>
                <a:spcPts val="0"/>
              </a:spcBef>
              <a:buNone/>
            </a:pPr>
            <a:r>
              <a:rPr lang="en-IE" sz="2400">
                <a:solidFill>
                  <a:srgbClr val="FFFFFF"/>
                </a:solidFill>
              </a:rPr>
              <a:t> 	-JISC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0"/>
        <p:cNvGrpSpPr/>
        <p:nvPr/>
      </p:nvGrpSpPr>
      <p:grpSpPr>
        <a:xfrm>
          <a:off x="0" y="0"/>
          <a:ext cx="0" cy="0"/>
          <a:chOff x="0" y="0"/>
          <a:chExt cx="0" cy="0"/>
        </a:xfrm>
      </p:grpSpPr>
      <p:pic>
        <p:nvPicPr>
          <p:cNvPr id="291" name="Shape 291"/>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292" name="Shape 292"/>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293" name="Shape 293"/>
          <p:cNvSpPr txBox="1">
            <a:spLocks noGrp="1"/>
          </p:cNvSpPr>
          <p:nvPr>
            <p:ph type="title"/>
          </p:nvPr>
        </p:nvSpPr>
        <p:spPr>
          <a:xfrm>
            <a:off x="340259" y="219600"/>
            <a:ext cx="10515600" cy="1325700"/>
          </a:xfrm>
          <a:prstGeom prst="rect">
            <a:avLst/>
          </a:prstGeom>
        </p:spPr>
        <p:txBody>
          <a:bodyPr wrap="square" lIns="91425" tIns="91425" rIns="91425" bIns="91425" anchor="ctr" anchorCtr="0">
            <a:noAutofit/>
          </a:bodyPr>
          <a:lstStyle/>
          <a:p>
            <a:pPr lvl="0" rtl="0">
              <a:spcBef>
                <a:spcPts val="0"/>
              </a:spcBef>
              <a:buNone/>
            </a:pPr>
            <a:r>
              <a:rPr lang="en-IE" b="1" dirty="0">
                <a:solidFill>
                  <a:srgbClr val="008ED6"/>
                </a:solidFill>
                <a:latin typeface="Arial"/>
                <a:ea typeface="Arial"/>
                <a:cs typeface="Arial"/>
                <a:sym typeface="Arial"/>
              </a:rPr>
              <a:t>What are young people familiar with?</a:t>
            </a:r>
          </a:p>
        </p:txBody>
      </p:sp>
      <p:sp>
        <p:nvSpPr>
          <p:cNvPr id="294" name="Shape 294"/>
          <p:cNvSpPr txBox="1">
            <a:spLocks noGrp="1"/>
          </p:cNvSpPr>
          <p:nvPr>
            <p:ph type="body" idx="1"/>
          </p:nvPr>
        </p:nvSpPr>
        <p:spPr>
          <a:xfrm>
            <a:off x="838200" y="1545300"/>
            <a:ext cx="10515600" cy="2655840"/>
          </a:xfrm>
          <a:prstGeom prst="rect">
            <a:avLst/>
          </a:prstGeom>
        </p:spPr>
        <p:txBody>
          <a:bodyPr wrap="square" lIns="91425" tIns="91425" rIns="91425" bIns="91425" anchor="t" anchorCtr="0">
            <a:noAutofit/>
          </a:bodyPr>
          <a:lstStyle/>
          <a:p>
            <a:pPr marL="0" lvl="0" indent="0" rtl="0">
              <a:spcBef>
                <a:spcPts val="0"/>
              </a:spcBef>
              <a:buNone/>
            </a:pPr>
            <a:r>
              <a:rPr lang="en-IE" sz="3000" dirty="0">
                <a:solidFill>
                  <a:srgbClr val="008ED6"/>
                </a:solidFill>
                <a:latin typeface="Arial"/>
                <a:ea typeface="Arial"/>
                <a:cs typeface="Arial"/>
                <a:sym typeface="Arial"/>
              </a:rPr>
              <a:t>Media Literacy not previously a core subject in school. Up to individual teachers to teach. </a:t>
            </a:r>
          </a:p>
          <a:p>
            <a:pPr marL="0" lvl="0" indent="0" rtl="0">
              <a:spcBef>
                <a:spcPts val="0"/>
              </a:spcBef>
              <a:buNone/>
            </a:pPr>
            <a:endParaRPr sz="3000" dirty="0">
              <a:solidFill>
                <a:srgbClr val="008ED6"/>
              </a:solidFill>
              <a:latin typeface="Arial"/>
              <a:ea typeface="Arial"/>
              <a:cs typeface="Arial"/>
              <a:sym typeface="Arial"/>
            </a:endParaRPr>
          </a:p>
          <a:p>
            <a:pPr marL="0" lvl="0" indent="0" rtl="0">
              <a:spcBef>
                <a:spcPts val="0"/>
              </a:spcBef>
              <a:buNone/>
            </a:pPr>
            <a:r>
              <a:rPr lang="en-IE" sz="3000" dirty="0">
                <a:solidFill>
                  <a:srgbClr val="008ED6"/>
                </a:solidFill>
                <a:latin typeface="Arial"/>
                <a:ea typeface="Arial"/>
                <a:cs typeface="Arial"/>
                <a:sym typeface="Arial"/>
              </a:rPr>
              <a:t>Digital Media Literacy is now a subject on Junior Cycle</a:t>
            </a:r>
            <a:r>
              <a:rPr lang="en-IE" sz="3000" dirty="0" smtClean="0">
                <a:solidFill>
                  <a:srgbClr val="008ED6"/>
                </a:solidFill>
                <a:latin typeface="Arial"/>
                <a:ea typeface="Arial"/>
                <a:cs typeface="Arial"/>
                <a:sym typeface="Arial"/>
              </a:rPr>
              <a:t>.</a:t>
            </a:r>
          </a:p>
          <a:p>
            <a:pPr marL="0" lvl="0" indent="0" rtl="0">
              <a:spcBef>
                <a:spcPts val="0"/>
              </a:spcBef>
              <a:buNone/>
            </a:pPr>
            <a:endParaRPr lang="en-IE" sz="3000" dirty="0">
              <a:solidFill>
                <a:srgbClr val="008ED6"/>
              </a:solidFill>
              <a:latin typeface="Arial"/>
              <a:ea typeface="Arial"/>
              <a:cs typeface="Arial"/>
              <a:sym typeface="Arial"/>
            </a:endParaRPr>
          </a:p>
          <a:p>
            <a:pPr marL="0" lvl="0" indent="0" rtl="0">
              <a:spcBef>
                <a:spcPts val="0"/>
              </a:spcBef>
              <a:buNone/>
            </a:pPr>
            <a:r>
              <a:rPr lang="en-IE" sz="3000" dirty="0" smtClean="0">
                <a:solidFill>
                  <a:srgbClr val="008ED6"/>
                </a:solidFill>
                <a:latin typeface="Arial"/>
                <a:ea typeface="Arial"/>
                <a:cs typeface="Arial"/>
                <a:sym typeface="Arial"/>
              </a:rPr>
              <a:t>Digital Literacy is a DIT graduate attribute </a:t>
            </a:r>
            <a:endParaRPr lang="en-IE" sz="3000" dirty="0">
              <a:solidFill>
                <a:srgbClr val="008ED6"/>
              </a:solidFill>
              <a:latin typeface="Arial"/>
              <a:ea typeface="Arial"/>
              <a:cs typeface="Arial"/>
              <a:sym typeface="Arial"/>
            </a:endParaRPr>
          </a:p>
        </p:txBody>
      </p:sp>
      <p:sp>
        <p:nvSpPr>
          <p:cNvPr id="2" name="Rounded Rectangle 1"/>
          <p:cNvSpPr/>
          <p:nvPr/>
        </p:nvSpPr>
        <p:spPr>
          <a:xfrm>
            <a:off x="597529" y="4399984"/>
            <a:ext cx="10882265" cy="1367073"/>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0070C0"/>
              </a:solidFill>
            </a:endParaRPr>
          </a:p>
        </p:txBody>
      </p:sp>
      <p:sp>
        <p:nvSpPr>
          <p:cNvPr id="3" name="TextBox 2"/>
          <p:cNvSpPr txBox="1"/>
          <p:nvPr/>
        </p:nvSpPr>
        <p:spPr>
          <a:xfrm>
            <a:off x="959880" y="4662535"/>
            <a:ext cx="10130615" cy="1169551"/>
          </a:xfrm>
          <a:prstGeom prst="rect">
            <a:avLst/>
          </a:prstGeom>
          <a:noFill/>
        </p:spPr>
        <p:txBody>
          <a:bodyPr wrap="square" rtlCol="0">
            <a:spAutoFit/>
          </a:bodyPr>
          <a:lstStyle/>
          <a:p>
            <a:pPr algn="ctr"/>
            <a:r>
              <a:rPr lang="en-IE" sz="2800" b="1" dirty="0">
                <a:solidFill>
                  <a:schemeClr val="bg1"/>
                </a:solidFill>
              </a:rPr>
              <a:t>The </a:t>
            </a:r>
            <a:r>
              <a:rPr lang="en-IE" sz="2800" b="1" dirty="0" smtClean="0">
                <a:solidFill>
                  <a:schemeClr val="bg1"/>
                </a:solidFill>
              </a:rPr>
              <a:t>term ‘Digital Literacy’ </a:t>
            </a:r>
            <a:r>
              <a:rPr lang="en-IE" sz="2800" b="1" dirty="0">
                <a:solidFill>
                  <a:schemeClr val="bg1"/>
                </a:solidFill>
              </a:rPr>
              <a:t>will mean something </a:t>
            </a:r>
            <a:r>
              <a:rPr lang="en-IE" sz="2800" b="1" dirty="0" smtClean="0">
                <a:solidFill>
                  <a:schemeClr val="bg1"/>
                </a:solidFill>
              </a:rPr>
              <a:t>to future </a:t>
            </a:r>
            <a:r>
              <a:rPr lang="en-IE" sz="2800" b="1" dirty="0">
                <a:solidFill>
                  <a:schemeClr val="bg1"/>
                </a:solidFill>
              </a:rPr>
              <a:t>students. </a:t>
            </a:r>
          </a:p>
          <a:p>
            <a:endParaRPr lang="en-I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8"/>
        <p:cNvGrpSpPr/>
        <p:nvPr/>
      </p:nvGrpSpPr>
      <p:grpSpPr>
        <a:xfrm>
          <a:off x="0" y="0"/>
          <a:ext cx="0" cy="0"/>
          <a:chOff x="0" y="0"/>
          <a:chExt cx="0" cy="0"/>
        </a:xfrm>
      </p:grpSpPr>
      <p:pic>
        <p:nvPicPr>
          <p:cNvPr id="299" name="Shape 299"/>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300" name="Shape 300"/>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dirty="0" err="1">
                <a:solidFill>
                  <a:srgbClr val="008ED6"/>
                </a:solidFill>
                <a:latin typeface="Calibri"/>
                <a:ea typeface="Calibri"/>
                <a:cs typeface="Calibri"/>
                <a:sym typeface="Calibri"/>
              </a:rPr>
              <a:t>Seirbhísí</a:t>
            </a:r>
            <a:r>
              <a:rPr lang="en-IE" sz="1800" b="0" i="0" u="none" strike="noStrike" cap="none" dirty="0">
                <a:solidFill>
                  <a:srgbClr val="008ED6"/>
                </a:solidFill>
                <a:latin typeface="Calibri"/>
                <a:ea typeface="Calibri"/>
                <a:cs typeface="Calibri"/>
                <a:sym typeface="Calibri"/>
              </a:rPr>
              <a:t> </a:t>
            </a:r>
            <a:r>
              <a:rPr lang="en-IE" sz="1800" b="0" i="0" u="none" strike="noStrike" cap="none" dirty="0" err="1">
                <a:solidFill>
                  <a:srgbClr val="008ED6"/>
                </a:solidFill>
                <a:latin typeface="Calibri"/>
                <a:ea typeface="Calibri"/>
                <a:cs typeface="Calibri"/>
                <a:sym typeface="Calibri"/>
              </a:rPr>
              <a:t>Leabharlanna</a:t>
            </a:r>
            <a:r>
              <a:rPr lang="en-IE" sz="1800" b="0" i="0" u="none" strike="noStrike" cap="none" dirty="0">
                <a:solidFill>
                  <a:srgbClr val="008ED6"/>
                </a:solidFill>
                <a:latin typeface="Calibri"/>
                <a:ea typeface="Calibri"/>
                <a:cs typeface="Calibri"/>
                <a:sym typeface="Calibri"/>
              </a:rPr>
              <a:t> ITBÁC</a:t>
            </a:r>
            <a:br>
              <a:rPr lang="en-IE" sz="1800" b="0" i="0" u="none" strike="noStrike" cap="none" dirty="0">
                <a:solidFill>
                  <a:srgbClr val="008ED6"/>
                </a:solidFill>
                <a:latin typeface="Calibri"/>
                <a:ea typeface="Calibri"/>
                <a:cs typeface="Calibri"/>
                <a:sym typeface="Calibri"/>
              </a:rPr>
            </a:br>
            <a:r>
              <a:rPr lang="en-IE" sz="1800" b="0" i="0" u="none" strike="noStrike" cap="none" dirty="0">
                <a:solidFill>
                  <a:srgbClr val="008ED6"/>
                </a:solidFill>
                <a:latin typeface="Calibri"/>
                <a:ea typeface="Calibri"/>
                <a:cs typeface="Calibri"/>
                <a:sym typeface="Calibri"/>
              </a:rPr>
              <a:t>DIT Library Services</a:t>
            </a:r>
          </a:p>
        </p:txBody>
      </p:sp>
      <p:sp>
        <p:nvSpPr>
          <p:cNvPr id="301" name="Shape 301"/>
          <p:cNvSpPr txBox="1">
            <a:spLocks noGrp="1"/>
          </p:cNvSpPr>
          <p:nvPr>
            <p:ph type="title"/>
          </p:nvPr>
        </p:nvSpPr>
        <p:spPr>
          <a:xfrm>
            <a:off x="838200" y="365125"/>
            <a:ext cx="10515600" cy="1325700"/>
          </a:xfrm>
          <a:prstGeom prst="rect">
            <a:avLst/>
          </a:prstGeom>
        </p:spPr>
        <p:txBody>
          <a:bodyPr wrap="square" lIns="91425" tIns="91425" rIns="91425" bIns="91425" anchor="ctr" anchorCtr="0">
            <a:noAutofit/>
          </a:bodyPr>
          <a:lstStyle/>
          <a:p>
            <a:pPr lvl="0" rtl="0">
              <a:spcBef>
                <a:spcPts val="0"/>
              </a:spcBef>
              <a:buNone/>
            </a:pPr>
            <a:r>
              <a:rPr lang="en-IE" sz="4800" b="1">
                <a:solidFill>
                  <a:srgbClr val="008ED6"/>
                </a:solidFill>
                <a:latin typeface="Arial"/>
                <a:ea typeface="Arial"/>
                <a:cs typeface="Arial"/>
                <a:sym typeface="Arial"/>
              </a:rPr>
              <a:t>How can we collaborate?</a:t>
            </a:r>
          </a:p>
        </p:txBody>
      </p:sp>
      <p:sp>
        <p:nvSpPr>
          <p:cNvPr id="302" name="Shape 302"/>
          <p:cNvSpPr txBox="1">
            <a:spLocks noGrp="1"/>
          </p:cNvSpPr>
          <p:nvPr>
            <p:ph type="body" idx="1"/>
          </p:nvPr>
        </p:nvSpPr>
        <p:spPr>
          <a:xfrm>
            <a:off x="838200" y="1825625"/>
            <a:ext cx="10515600" cy="4351200"/>
          </a:xfrm>
          <a:prstGeom prst="rect">
            <a:avLst/>
          </a:prstGeom>
        </p:spPr>
        <p:txBody>
          <a:bodyPr wrap="square" lIns="91425" tIns="91425" rIns="91425" bIns="91425" anchor="t" anchorCtr="0">
            <a:noAutofit/>
          </a:bodyPr>
          <a:lstStyle/>
          <a:p>
            <a:pPr marL="0" lvl="0" indent="0" rtl="0">
              <a:spcBef>
                <a:spcPts val="0"/>
              </a:spcBef>
              <a:buNone/>
            </a:pPr>
            <a:r>
              <a:rPr lang="en-IE" sz="3000" dirty="0">
                <a:solidFill>
                  <a:srgbClr val="008ED6"/>
                </a:solidFill>
                <a:latin typeface="Arial"/>
                <a:ea typeface="Arial"/>
                <a:cs typeface="Arial"/>
                <a:sym typeface="Arial"/>
              </a:rPr>
              <a:t>Develop embedded Digital Literacy modules that include essential elements of IL and CML</a:t>
            </a:r>
          </a:p>
          <a:p>
            <a:pPr marL="0" lvl="0" indent="0" rtl="0">
              <a:spcBef>
                <a:spcPts val="0"/>
              </a:spcBef>
              <a:buNone/>
            </a:pPr>
            <a:endParaRPr sz="3000" dirty="0">
              <a:solidFill>
                <a:srgbClr val="008ED6"/>
              </a:solidFill>
              <a:latin typeface="Arial"/>
              <a:ea typeface="Arial"/>
              <a:cs typeface="Arial"/>
              <a:sym typeface="Arial"/>
            </a:endParaRPr>
          </a:p>
          <a:p>
            <a:pPr marL="0" lvl="0" indent="0" rtl="0">
              <a:spcBef>
                <a:spcPts val="0"/>
              </a:spcBef>
              <a:buNone/>
            </a:pPr>
            <a:r>
              <a:rPr lang="en-IE" sz="3000" dirty="0">
                <a:solidFill>
                  <a:srgbClr val="008ED6"/>
                </a:solidFill>
                <a:latin typeface="Arial"/>
                <a:ea typeface="Arial"/>
                <a:cs typeface="Arial"/>
                <a:sym typeface="Arial"/>
              </a:rPr>
              <a:t>Blended learning -face-2-face and RLOs</a:t>
            </a:r>
          </a:p>
          <a:p>
            <a:pPr marL="0" lvl="0" indent="0" rtl="0">
              <a:spcBef>
                <a:spcPts val="0"/>
              </a:spcBef>
              <a:buNone/>
            </a:pPr>
            <a:endParaRPr sz="3000" dirty="0">
              <a:solidFill>
                <a:srgbClr val="008ED6"/>
              </a:solidFill>
              <a:latin typeface="Arial"/>
              <a:ea typeface="Arial"/>
              <a:cs typeface="Arial"/>
              <a:sym typeface="Arial"/>
            </a:endParaRPr>
          </a:p>
          <a:p>
            <a:pPr marL="0" lvl="0" indent="0" rtl="0">
              <a:spcBef>
                <a:spcPts val="0"/>
              </a:spcBef>
              <a:buNone/>
            </a:pPr>
            <a:r>
              <a:rPr lang="en-IE" sz="3000" b="1" dirty="0">
                <a:solidFill>
                  <a:srgbClr val="008ED6"/>
                </a:solidFill>
                <a:latin typeface="Arial"/>
                <a:ea typeface="Arial"/>
                <a:cs typeface="Arial"/>
                <a:sym typeface="Arial"/>
              </a:rPr>
              <a:t>Become partners on the Digital Campus of DIT and the TU4D.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64027" y="304801"/>
            <a:ext cx="4887686" cy="3374571"/>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5" name="Rounded Rectangle 4"/>
          <p:cNvSpPr/>
          <p:nvPr/>
        </p:nvSpPr>
        <p:spPr>
          <a:xfrm>
            <a:off x="6455228" y="304800"/>
            <a:ext cx="4887686" cy="3374571"/>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ounded Rectangle 7"/>
          <p:cNvSpPr/>
          <p:nvPr/>
        </p:nvSpPr>
        <p:spPr>
          <a:xfrm>
            <a:off x="664027" y="3867953"/>
            <a:ext cx="10678887" cy="2296887"/>
          </a:xfrm>
          <a:prstGeom prst="roundRect">
            <a:avLst/>
          </a:prstGeom>
          <a:solidFill>
            <a:srgbClr val="008ED6"/>
          </a:solidFill>
          <a:ln>
            <a:solidFill>
              <a:srgbClr val="008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TextBox 3"/>
          <p:cNvSpPr txBox="1"/>
          <p:nvPr/>
        </p:nvSpPr>
        <p:spPr>
          <a:xfrm>
            <a:off x="1121229" y="1057933"/>
            <a:ext cx="3875314" cy="1569660"/>
          </a:xfrm>
          <a:prstGeom prst="rect">
            <a:avLst/>
          </a:prstGeom>
          <a:noFill/>
        </p:spPr>
        <p:txBody>
          <a:bodyPr wrap="square" rtlCol="0">
            <a:spAutoFit/>
          </a:bodyPr>
          <a:lstStyle/>
          <a:p>
            <a:pPr algn="ctr"/>
            <a:r>
              <a:rPr lang="en-IE" sz="4800" b="1" dirty="0" smtClean="0">
                <a:solidFill>
                  <a:schemeClr val="bg1"/>
                </a:solidFill>
              </a:rPr>
              <a:t>Information Literacy</a:t>
            </a:r>
            <a:endParaRPr lang="en-IE" sz="4800" b="1" dirty="0">
              <a:solidFill>
                <a:schemeClr val="bg1"/>
              </a:solidFill>
            </a:endParaRPr>
          </a:p>
        </p:txBody>
      </p:sp>
      <p:sp>
        <p:nvSpPr>
          <p:cNvPr id="9" name="TextBox 8"/>
          <p:cNvSpPr txBox="1"/>
          <p:nvPr/>
        </p:nvSpPr>
        <p:spPr>
          <a:xfrm>
            <a:off x="6961414" y="837923"/>
            <a:ext cx="3875314" cy="2308324"/>
          </a:xfrm>
          <a:prstGeom prst="rect">
            <a:avLst/>
          </a:prstGeom>
          <a:noFill/>
        </p:spPr>
        <p:txBody>
          <a:bodyPr wrap="square" rtlCol="0">
            <a:spAutoFit/>
          </a:bodyPr>
          <a:lstStyle/>
          <a:p>
            <a:pPr algn="ctr"/>
            <a:r>
              <a:rPr lang="en-IE" sz="4800" b="1" dirty="0" smtClean="0">
                <a:solidFill>
                  <a:schemeClr val="bg1"/>
                </a:solidFill>
              </a:rPr>
              <a:t>Critical Media Literacy</a:t>
            </a:r>
            <a:endParaRPr lang="en-IE" sz="4800" b="1" dirty="0">
              <a:solidFill>
                <a:schemeClr val="bg1"/>
              </a:solidFill>
            </a:endParaRPr>
          </a:p>
        </p:txBody>
      </p:sp>
      <p:sp>
        <p:nvSpPr>
          <p:cNvPr id="10" name="TextBox 9"/>
          <p:cNvSpPr txBox="1"/>
          <p:nvPr/>
        </p:nvSpPr>
        <p:spPr>
          <a:xfrm>
            <a:off x="4065814" y="1176477"/>
            <a:ext cx="3875314" cy="1631216"/>
          </a:xfrm>
          <a:prstGeom prst="rect">
            <a:avLst/>
          </a:prstGeom>
          <a:noFill/>
        </p:spPr>
        <p:txBody>
          <a:bodyPr wrap="square" rtlCol="0">
            <a:spAutoFit/>
          </a:bodyPr>
          <a:lstStyle/>
          <a:p>
            <a:pPr algn="ctr"/>
            <a:r>
              <a:rPr lang="en-IE" sz="10000" b="1" dirty="0" smtClean="0">
                <a:solidFill>
                  <a:srgbClr val="008ED6"/>
                </a:solidFill>
              </a:rPr>
              <a:t>+</a:t>
            </a:r>
            <a:endParaRPr lang="en-IE" sz="10000" b="1" dirty="0">
              <a:solidFill>
                <a:srgbClr val="008ED6"/>
              </a:solidFill>
            </a:endParaRPr>
          </a:p>
        </p:txBody>
      </p:sp>
      <p:sp>
        <p:nvSpPr>
          <p:cNvPr id="11" name="TextBox 10"/>
          <p:cNvSpPr txBox="1"/>
          <p:nvPr/>
        </p:nvSpPr>
        <p:spPr>
          <a:xfrm>
            <a:off x="2541813" y="4086437"/>
            <a:ext cx="6923314" cy="1938992"/>
          </a:xfrm>
          <a:prstGeom prst="rect">
            <a:avLst/>
          </a:prstGeom>
          <a:noFill/>
        </p:spPr>
        <p:txBody>
          <a:bodyPr wrap="square" rtlCol="0">
            <a:spAutoFit/>
          </a:bodyPr>
          <a:lstStyle/>
          <a:p>
            <a:pPr algn="ctr"/>
            <a:r>
              <a:rPr lang="en-IE" sz="6000" b="1" dirty="0" smtClean="0">
                <a:solidFill>
                  <a:schemeClr val="bg1"/>
                </a:solidFill>
              </a:rPr>
              <a:t>Democratisation of Information</a:t>
            </a:r>
            <a:endParaRPr lang="en-IE" sz="6000" b="1" dirty="0">
              <a:solidFill>
                <a:schemeClr val="bg1"/>
              </a:solidFill>
            </a:endParaRPr>
          </a:p>
        </p:txBody>
      </p:sp>
      <p:pic>
        <p:nvPicPr>
          <p:cNvPr id="12" name="Shape 299"/>
          <p:cNvPicPr preferRelativeResize="0"/>
          <p:nvPr/>
        </p:nvPicPr>
        <p:blipFill rotWithShape="1">
          <a:blip r:embed="rId3">
            <a:alphaModFix/>
          </a:blip>
          <a:srcRect/>
          <a:stretch/>
        </p:blipFill>
        <p:spPr>
          <a:xfrm>
            <a:off x="56052" y="6041992"/>
            <a:ext cx="757891" cy="757891"/>
          </a:xfrm>
          <a:prstGeom prst="rect">
            <a:avLst/>
          </a:prstGeom>
          <a:noFill/>
          <a:ln>
            <a:noFill/>
          </a:ln>
        </p:spPr>
      </p:pic>
      <p:sp>
        <p:nvSpPr>
          <p:cNvPr id="13" name="Shape 300"/>
          <p:cNvSpPr txBox="1"/>
          <p:nvPr/>
        </p:nvSpPr>
        <p:spPr>
          <a:xfrm>
            <a:off x="664027" y="6097837"/>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dirty="0" err="1">
                <a:solidFill>
                  <a:srgbClr val="008ED6"/>
                </a:solidFill>
                <a:latin typeface="Calibri"/>
                <a:ea typeface="Calibri"/>
                <a:cs typeface="Calibri"/>
                <a:sym typeface="Calibri"/>
              </a:rPr>
              <a:t>Seirbhísí</a:t>
            </a:r>
            <a:r>
              <a:rPr lang="en-IE" sz="1800" b="0" i="0" u="none" strike="noStrike" cap="none" dirty="0">
                <a:solidFill>
                  <a:srgbClr val="008ED6"/>
                </a:solidFill>
                <a:latin typeface="Calibri"/>
                <a:ea typeface="Calibri"/>
                <a:cs typeface="Calibri"/>
                <a:sym typeface="Calibri"/>
              </a:rPr>
              <a:t> </a:t>
            </a:r>
            <a:r>
              <a:rPr lang="en-IE" sz="1800" b="0" i="0" u="none" strike="noStrike" cap="none" dirty="0" err="1">
                <a:solidFill>
                  <a:srgbClr val="008ED6"/>
                </a:solidFill>
                <a:latin typeface="Calibri"/>
                <a:ea typeface="Calibri"/>
                <a:cs typeface="Calibri"/>
                <a:sym typeface="Calibri"/>
              </a:rPr>
              <a:t>Leabharlanna</a:t>
            </a:r>
            <a:r>
              <a:rPr lang="en-IE" sz="1800" b="0" i="0" u="none" strike="noStrike" cap="none" dirty="0">
                <a:solidFill>
                  <a:srgbClr val="008ED6"/>
                </a:solidFill>
                <a:latin typeface="Calibri"/>
                <a:ea typeface="Calibri"/>
                <a:cs typeface="Calibri"/>
                <a:sym typeface="Calibri"/>
              </a:rPr>
              <a:t> ITBÁC</a:t>
            </a:r>
            <a:br>
              <a:rPr lang="en-IE" sz="1800" b="0" i="0" u="none" strike="noStrike" cap="none" dirty="0">
                <a:solidFill>
                  <a:srgbClr val="008ED6"/>
                </a:solidFill>
                <a:latin typeface="Calibri"/>
                <a:ea typeface="Calibri"/>
                <a:cs typeface="Calibri"/>
                <a:sym typeface="Calibri"/>
              </a:rPr>
            </a:br>
            <a:r>
              <a:rPr lang="en-IE" sz="1800" b="0" i="0" u="none" strike="noStrike" cap="none" dirty="0">
                <a:solidFill>
                  <a:srgbClr val="008ED6"/>
                </a:solidFill>
                <a:latin typeface="Calibri"/>
                <a:ea typeface="Calibri"/>
                <a:cs typeface="Calibri"/>
                <a:sym typeface="Calibri"/>
              </a:rPr>
              <a:t>DIT Library Services</a:t>
            </a:r>
          </a:p>
        </p:txBody>
      </p:sp>
    </p:spTree>
    <p:extLst>
      <p:ext uri="{BB962C8B-B14F-4D97-AF65-F5344CB8AC3E}">
        <p14:creationId xmlns:p14="http://schemas.microsoft.com/office/powerpoint/2010/main" val="3800641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8ED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9343" y="1682296"/>
            <a:ext cx="10515599" cy="1325562"/>
          </a:xfrm>
        </p:spPr>
        <p:txBody>
          <a:bodyPr/>
          <a:lstStyle/>
          <a:p>
            <a:r>
              <a:rPr lang="en-IE" sz="8800" b="1" dirty="0" smtClean="0">
                <a:solidFill>
                  <a:schemeClr val="bg1"/>
                </a:solidFill>
                <a:latin typeface="+mj-lt"/>
              </a:rPr>
              <a:t>Thank you</a:t>
            </a:r>
            <a:endParaRPr lang="en-IE" sz="8800" b="1" dirty="0">
              <a:solidFill>
                <a:schemeClr val="bg1"/>
              </a:solidFill>
              <a:latin typeface="+mj-lt"/>
            </a:endParaRPr>
          </a:p>
        </p:txBody>
      </p:sp>
      <p:sp>
        <p:nvSpPr>
          <p:cNvPr id="4" name="Title 1"/>
          <p:cNvSpPr txBox="1">
            <a:spLocks/>
          </p:cNvSpPr>
          <p:nvPr/>
        </p:nvSpPr>
        <p:spPr>
          <a:xfrm>
            <a:off x="947057" y="3138487"/>
            <a:ext cx="10515599" cy="1325562"/>
          </a:xfrm>
          <a:prstGeom prst="rect">
            <a:avLst/>
          </a:prstGeom>
          <a:noFill/>
          <a:ln>
            <a:noFill/>
          </a:ln>
        </p:spPr>
        <p:txBody>
          <a:bodyPr wrap="square" lIns="91425" tIns="91425" rIns="91425" bIns="91425" anchor="ctr" anchorCtr="0"/>
          <a:lstStyle>
            <a:defPPr marR="0" lvl="0" algn="l" rtl="0">
              <a:lnSpc>
                <a:spcPct val="100000"/>
              </a:lnSpc>
              <a:spcBef>
                <a:spcPts val="0"/>
              </a:spcBef>
              <a:spcAft>
                <a:spcPts val="0"/>
              </a:spcAft>
            </a:defPPr>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r>
              <a:rPr lang="en-IE" sz="4000" b="1" dirty="0" err="1" smtClean="0">
                <a:solidFill>
                  <a:srgbClr val="FFC000"/>
                </a:solidFill>
                <a:latin typeface="+mj-lt"/>
              </a:rPr>
              <a:t>Roísín</a:t>
            </a:r>
            <a:r>
              <a:rPr lang="en-IE" sz="4000" b="1" dirty="0" smtClean="0">
                <a:solidFill>
                  <a:srgbClr val="FFC000"/>
                </a:solidFill>
                <a:latin typeface="+mj-lt"/>
              </a:rPr>
              <a:t> Guilfoyle</a:t>
            </a:r>
          </a:p>
          <a:p>
            <a:r>
              <a:rPr lang="en-IE" sz="4000" b="1" dirty="0" smtClean="0">
                <a:solidFill>
                  <a:srgbClr val="FFC000"/>
                </a:solidFill>
                <a:latin typeface="+mj-lt"/>
              </a:rPr>
              <a:t>Sarah-Anne Kennedy</a:t>
            </a:r>
          </a:p>
          <a:p>
            <a:r>
              <a:rPr lang="en-IE" sz="4000" b="1" dirty="0" smtClean="0">
                <a:solidFill>
                  <a:schemeClr val="bg1"/>
                </a:solidFill>
                <a:latin typeface="+mj-lt"/>
              </a:rPr>
              <a:t>DIT Library Services</a:t>
            </a:r>
            <a:endParaRPr lang="en-IE" sz="4000" b="1" dirty="0">
              <a:solidFill>
                <a:schemeClr val="bg1"/>
              </a:solidFill>
              <a:latin typeface="+mj-lt"/>
            </a:endParaRPr>
          </a:p>
        </p:txBody>
      </p:sp>
    </p:spTree>
    <p:extLst>
      <p:ext uri="{BB962C8B-B14F-4D97-AF65-F5344CB8AC3E}">
        <p14:creationId xmlns:p14="http://schemas.microsoft.com/office/powerpoint/2010/main" val="1631249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3774" y="342426"/>
            <a:ext cx="10515599" cy="1325562"/>
          </a:xfrm>
        </p:spPr>
        <p:txBody>
          <a:bodyPr>
            <a:normAutofit fontScale="90000"/>
          </a:bodyPr>
          <a:lstStyle/>
          <a:p>
            <a:r>
              <a:rPr lang="en-IE" sz="8800" dirty="0" smtClean="0">
                <a:solidFill>
                  <a:srgbClr val="008ED6"/>
                </a:solidFill>
                <a:latin typeface="+mn-lt"/>
              </a:rPr>
              <a:t>But…</a:t>
            </a:r>
            <a:endParaRPr lang="en-IE" sz="8800" dirty="0">
              <a:solidFill>
                <a:srgbClr val="008ED6"/>
              </a:solidFill>
              <a:latin typeface="+mn-lt"/>
            </a:endParaRPr>
          </a:p>
        </p:txBody>
      </p:sp>
      <p:sp>
        <p:nvSpPr>
          <p:cNvPr id="7" name="Content Placeholder 6"/>
          <p:cNvSpPr>
            <a:spLocks noGrp="1"/>
          </p:cNvSpPr>
          <p:nvPr>
            <p:ph sz="quarter" idx="4294967295"/>
          </p:nvPr>
        </p:nvSpPr>
        <p:spPr>
          <a:xfrm>
            <a:off x="913774" y="1463578"/>
            <a:ext cx="10363826" cy="3424107"/>
          </a:xfrm>
          <a:prstGeom prst="rect">
            <a:avLst/>
          </a:prstGeom>
        </p:spPr>
        <p:txBody>
          <a:bodyPr>
            <a:noAutofit/>
          </a:bodyPr>
          <a:lstStyle/>
          <a:p>
            <a:pPr marL="0" indent="0" algn="ctr">
              <a:buNone/>
            </a:pPr>
            <a:r>
              <a:rPr lang="en-IE" sz="8800" b="1" dirty="0" smtClean="0">
                <a:solidFill>
                  <a:srgbClr val="008ED6"/>
                </a:solidFill>
              </a:rPr>
              <a:t>Information </a:t>
            </a:r>
          </a:p>
          <a:p>
            <a:pPr marL="0" indent="0" algn="ctr">
              <a:buNone/>
            </a:pPr>
            <a:r>
              <a:rPr lang="en-IE" sz="8800" b="1" dirty="0" smtClean="0">
                <a:solidFill>
                  <a:srgbClr val="008ED6"/>
                </a:solidFill>
              </a:rPr>
              <a:t>Also wants to be expensive</a:t>
            </a:r>
            <a:endParaRPr lang="en-IE" sz="8800" b="1" dirty="0">
              <a:solidFill>
                <a:srgbClr val="008ED6"/>
              </a:solidFill>
            </a:endParaRPr>
          </a:p>
        </p:txBody>
      </p:sp>
      <p:sp>
        <p:nvSpPr>
          <p:cNvPr id="2" name="TextBox 1"/>
          <p:cNvSpPr txBox="1"/>
          <p:nvPr/>
        </p:nvSpPr>
        <p:spPr>
          <a:xfrm>
            <a:off x="8550124" y="5848048"/>
            <a:ext cx="2421466" cy="461665"/>
          </a:xfrm>
          <a:prstGeom prst="rect">
            <a:avLst/>
          </a:prstGeom>
          <a:noFill/>
        </p:spPr>
        <p:txBody>
          <a:bodyPr wrap="square" rtlCol="0">
            <a:spAutoFit/>
          </a:bodyPr>
          <a:lstStyle/>
          <a:p>
            <a:r>
              <a:rPr lang="en-IE" sz="2400" dirty="0" smtClean="0">
                <a:solidFill>
                  <a:srgbClr val="008ED6"/>
                </a:solidFill>
              </a:rPr>
              <a:t>-Stewart </a:t>
            </a:r>
            <a:r>
              <a:rPr lang="en-IE" sz="2400" dirty="0" err="1" smtClean="0">
                <a:solidFill>
                  <a:srgbClr val="008ED6"/>
                </a:solidFill>
              </a:rPr>
              <a:t>Mader</a:t>
            </a:r>
            <a:endParaRPr lang="en-IE" sz="2400" dirty="0">
              <a:solidFill>
                <a:srgbClr val="008ED6"/>
              </a:solidFill>
            </a:endParaRPr>
          </a:p>
        </p:txBody>
      </p:sp>
    </p:spTree>
    <p:extLst>
      <p:ext uri="{BB962C8B-B14F-4D97-AF65-F5344CB8AC3E}">
        <p14:creationId xmlns:p14="http://schemas.microsoft.com/office/powerpoint/2010/main" val="2047146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78973" y="337455"/>
            <a:ext cx="3450771" cy="3439885"/>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5" name="Rounded Rectangle 4"/>
          <p:cNvSpPr/>
          <p:nvPr/>
        </p:nvSpPr>
        <p:spPr>
          <a:xfrm>
            <a:off x="4365172" y="315685"/>
            <a:ext cx="3450771" cy="343988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ounded Rectangle 7"/>
          <p:cNvSpPr/>
          <p:nvPr/>
        </p:nvSpPr>
        <p:spPr>
          <a:xfrm>
            <a:off x="8251371" y="315685"/>
            <a:ext cx="3450771" cy="3439885"/>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ounded Rectangle 8"/>
          <p:cNvSpPr/>
          <p:nvPr/>
        </p:nvSpPr>
        <p:spPr>
          <a:xfrm>
            <a:off x="478973" y="4016828"/>
            <a:ext cx="11223169" cy="2340430"/>
          </a:xfrm>
          <a:prstGeom prst="roundRect">
            <a:avLst/>
          </a:prstGeom>
          <a:solidFill>
            <a:srgbClr val="008ED6"/>
          </a:solidFill>
          <a:ln>
            <a:solidFill>
              <a:srgbClr val="008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TextBox 2"/>
          <p:cNvSpPr txBox="1"/>
          <p:nvPr/>
        </p:nvSpPr>
        <p:spPr>
          <a:xfrm>
            <a:off x="885827" y="1631993"/>
            <a:ext cx="2612572" cy="584775"/>
          </a:xfrm>
          <a:prstGeom prst="rect">
            <a:avLst/>
          </a:prstGeom>
          <a:noFill/>
        </p:spPr>
        <p:txBody>
          <a:bodyPr wrap="square" rtlCol="0">
            <a:spAutoFit/>
          </a:bodyPr>
          <a:lstStyle/>
          <a:p>
            <a:pPr algn="ctr"/>
            <a:r>
              <a:rPr lang="en-IE" sz="3200" b="1" dirty="0" smtClean="0">
                <a:solidFill>
                  <a:schemeClr val="bg1"/>
                </a:solidFill>
              </a:rPr>
              <a:t>Technology</a:t>
            </a:r>
            <a:endParaRPr lang="en-IE" sz="3200" b="1" dirty="0">
              <a:solidFill>
                <a:schemeClr val="bg1"/>
              </a:solidFill>
            </a:endParaRPr>
          </a:p>
        </p:txBody>
      </p:sp>
      <p:sp>
        <p:nvSpPr>
          <p:cNvPr id="11" name="TextBox 10"/>
          <p:cNvSpPr txBox="1"/>
          <p:nvPr/>
        </p:nvSpPr>
        <p:spPr>
          <a:xfrm>
            <a:off x="4694466" y="1631993"/>
            <a:ext cx="2771095" cy="584775"/>
          </a:xfrm>
          <a:prstGeom prst="rect">
            <a:avLst/>
          </a:prstGeom>
          <a:noFill/>
        </p:spPr>
        <p:txBody>
          <a:bodyPr wrap="square" rtlCol="0">
            <a:spAutoFit/>
          </a:bodyPr>
          <a:lstStyle/>
          <a:p>
            <a:pPr algn="ctr"/>
            <a:r>
              <a:rPr lang="en-IE" sz="3200" b="1" dirty="0" smtClean="0">
                <a:solidFill>
                  <a:schemeClr val="bg1"/>
                </a:solidFill>
              </a:rPr>
              <a:t>Connectivity</a:t>
            </a:r>
            <a:endParaRPr lang="en-IE" sz="3200" b="1" dirty="0">
              <a:solidFill>
                <a:schemeClr val="bg1"/>
              </a:solidFill>
            </a:endParaRPr>
          </a:p>
        </p:txBody>
      </p:sp>
      <p:sp>
        <p:nvSpPr>
          <p:cNvPr id="12" name="TextBox 11"/>
          <p:cNvSpPr txBox="1"/>
          <p:nvPr/>
        </p:nvSpPr>
        <p:spPr>
          <a:xfrm>
            <a:off x="8658904" y="1631992"/>
            <a:ext cx="2771095" cy="584775"/>
          </a:xfrm>
          <a:prstGeom prst="rect">
            <a:avLst/>
          </a:prstGeom>
          <a:noFill/>
        </p:spPr>
        <p:txBody>
          <a:bodyPr wrap="square" rtlCol="0">
            <a:spAutoFit/>
          </a:bodyPr>
          <a:lstStyle/>
          <a:p>
            <a:pPr algn="ctr"/>
            <a:r>
              <a:rPr lang="en-IE" sz="3200" b="1" dirty="0" smtClean="0">
                <a:solidFill>
                  <a:schemeClr val="bg1"/>
                </a:solidFill>
              </a:rPr>
              <a:t>Information</a:t>
            </a:r>
            <a:endParaRPr lang="en-IE" sz="3200" b="1" dirty="0">
              <a:solidFill>
                <a:schemeClr val="bg1"/>
              </a:solidFill>
            </a:endParaRPr>
          </a:p>
        </p:txBody>
      </p:sp>
      <p:sp>
        <p:nvSpPr>
          <p:cNvPr id="13" name="TextBox 12"/>
          <p:cNvSpPr txBox="1"/>
          <p:nvPr/>
        </p:nvSpPr>
        <p:spPr>
          <a:xfrm>
            <a:off x="2623799" y="4217547"/>
            <a:ext cx="6912428" cy="1938992"/>
          </a:xfrm>
          <a:prstGeom prst="rect">
            <a:avLst/>
          </a:prstGeom>
          <a:noFill/>
        </p:spPr>
        <p:txBody>
          <a:bodyPr wrap="square" rtlCol="0">
            <a:spAutoFit/>
          </a:bodyPr>
          <a:lstStyle/>
          <a:p>
            <a:pPr algn="ctr"/>
            <a:r>
              <a:rPr lang="en-IE" sz="6000" b="1" dirty="0" smtClean="0">
                <a:solidFill>
                  <a:schemeClr val="bg1"/>
                </a:solidFill>
              </a:rPr>
              <a:t>Democratisation of Information?</a:t>
            </a:r>
            <a:endParaRPr lang="en-IE" sz="6000" b="1" dirty="0">
              <a:solidFill>
                <a:schemeClr val="bg1"/>
              </a:solidFill>
            </a:endParaRPr>
          </a:p>
        </p:txBody>
      </p:sp>
      <p:sp>
        <p:nvSpPr>
          <p:cNvPr id="7" name="TextBox 6"/>
          <p:cNvSpPr txBox="1"/>
          <p:nvPr/>
        </p:nvSpPr>
        <p:spPr>
          <a:xfrm>
            <a:off x="7660823" y="1108771"/>
            <a:ext cx="968828" cy="1631216"/>
          </a:xfrm>
          <a:prstGeom prst="rect">
            <a:avLst/>
          </a:prstGeom>
          <a:noFill/>
        </p:spPr>
        <p:txBody>
          <a:bodyPr wrap="square" rtlCol="0">
            <a:spAutoFit/>
          </a:bodyPr>
          <a:lstStyle/>
          <a:p>
            <a:r>
              <a:rPr lang="en-IE" sz="10000" b="1" dirty="0" smtClean="0">
                <a:solidFill>
                  <a:srgbClr val="008ED6"/>
                </a:solidFill>
              </a:rPr>
              <a:t>+</a:t>
            </a:r>
            <a:endParaRPr lang="en-IE" sz="10000" b="1" dirty="0">
              <a:solidFill>
                <a:srgbClr val="008ED6"/>
              </a:solidFill>
            </a:endParaRPr>
          </a:p>
        </p:txBody>
      </p:sp>
      <p:sp>
        <p:nvSpPr>
          <p:cNvPr id="14" name="TextBox 13"/>
          <p:cNvSpPr txBox="1"/>
          <p:nvPr/>
        </p:nvSpPr>
        <p:spPr>
          <a:xfrm>
            <a:off x="3696385" y="1108771"/>
            <a:ext cx="968828" cy="1631216"/>
          </a:xfrm>
          <a:prstGeom prst="rect">
            <a:avLst/>
          </a:prstGeom>
          <a:noFill/>
        </p:spPr>
        <p:txBody>
          <a:bodyPr wrap="square" rtlCol="0">
            <a:spAutoFit/>
          </a:bodyPr>
          <a:lstStyle/>
          <a:p>
            <a:r>
              <a:rPr lang="en-IE" sz="10000" b="1" dirty="0" smtClean="0">
                <a:solidFill>
                  <a:srgbClr val="008ED6"/>
                </a:solidFill>
              </a:rPr>
              <a:t>+</a:t>
            </a:r>
            <a:endParaRPr lang="en-IE" sz="10000" b="1" dirty="0">
              <a:solidFill>
                <a:srgbClr val="008ED6"/>
              </a:solidFill>
            </a:endParaRPr>
          </a:p>
        </p:txBody>
      </p:sp>
    </p:spTree>
    <p:extLst>
      <p:ext uri="{BB962C8B-B14F-4D97-AF65-F5344CB8AC3E}">
        <p14:creationId xmlns:p14="http://schemas.microsoft.com/office/powerpoint/2010/main" val="208590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1772" y="727528"/>
            <a:ext cx="9499600" cy="48895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407115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E" sz="8800" dirty="0" smtClean="0">
                <a:solidFill>
                  <a:srgbClr val="008ED6"/>
                </a:solidFill>
                <a:latin typeface="+mn-lt"/>
              </a:rPr>
              <a:t>Libraries…</a:t>
            </a:r>
            <a:endParaRPr lang="en-IE" sz="8800" dirty="0">
              <a:solidFill>
                <a:srgbClr val="008ED6"/>
              </a:solidFill>
              <a:latin typeface="+mn-lt"/>
            </a:endParaRPr>
          </a:p>
        </p:txBody>
      </p:sp>
      <p:sp>
        <p:nvSpPr>
          <p:cNvPr id="7" name="Content Placeholder 6"/>
          <p:cNvSpPr>
            <a:spLocks noGrp="1"/>
          </p:cNvSpPr>
          <p:nvPr>
            <p:ph sz="quarter" idx="4294967295"/>
          </p:nvPr>
        </p:nvSpPr>
        <p:spPr>
          <a:xfrm>
            <a:off x="838200" y="1986092"/>
            <a:ext cx="10363826" cy="3424107"/>
          </a:xfrm>
          <a:prstGeom prst="rect">
            <a:avLst/>
          </a:prstGeom>
        </p:spPr>
        <p:txBody>
          <a:bodyPr>
            <a:noAutofit/>
          </a:bodyPr>
          <a:lstStyle/>
          <a:p>
            <a:pPr marL="0" indent="0" algn="ctr">
              <a:buNone/>
            </a:pPr>
            <a:r>
              <a:rPr lang="en-IE" sz="8000" b="1" dirty="0" smtClean="0">
                <a:solidFill>
                  <a:srgbClr val="008ED6"/>
                </a:solidFill>
              </a:rPr>
              <a:t>Democratising information for </a:t>
            </a:r>
          </a:p>
          <a:p>
            <a:pPr marL="0" indent="0" algn="ctr">
              <a:buNone/>
            </a:pPr>
            <a:r>
              <a:rPr lang="en-IE" sz="8000" b="1" dirty="0" smtClean="0">
                <a:solidFill>
                  <a:srgbClr val="008ED6"/>
                </a:solidFill>
              </a:rPr>
              <a:t>millennia</a:t>
            </a:r>
            <a:endParaRPr lang="en-IE" sz="8000" b="1" dirty="0">
              <a:solidFill>
                <a:srgbClr val="008ED6"/>
              </a:solidFill>
            </a:endParaRPr>
          </a:p>
        </p:txBody>
      </p:sp>
    </p:spTree>
    <p:extLst>
      <p:ext uri="{BB962C8B-B14F-4D97-AF65-F5344CB8AC3E}">
        <p14:creationId xmlns:p14="http://schemas.microsoft.com/office/powerpoint/2010/main" val="21949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78973" y="337455"/>
            <a:ext cx="3450771" cy="3439885"/>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5" name="Rounded Rectangle 4"/>
          <p:cNvSpPr/>
          <p:nvPr/>
        </p:nvSpPr>
        <p:spPr>
          <a:xfrm>
            <a:off x="4365172" y="315685"/>
            <a:ext cx="3450771" cy="343988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ounded Rectangle 7"/>
          <p:cNvSpPr/>
          <p:nvPr/>
        </p:nvSpPr>
        <p:spPr>
          <a:xfrm>
            <a:off x="8251371" y="315684"/>
            <a:ext cx="3450771" cy="3439885"/>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ounded Rectangle 8"/>
          <p:cNvSpPr/>
          <p:nvPr/>
        </p:nvSpPr>
        <p:spPr>
          <a:xfrm>
            <a:off x="478973" y="4016828"/>
            <a:ext cx="11223169" cy="1965945"/>
          </a:xfrm>
          <a:prstGeom prst="roundRect">
            <a:avLst/>
          </a:prstGeom>
          <a:solidFill>
            <a:srgbClr val="008ED6"/>
          </a:solidFill>
          <a:ln>
            <a:solidFill>
              <a:srgbClr val="008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TextBox 2"/>
          <p:cNvSpPr txBox="1"/>
          <p:nvPr/>
        </p:nvSpPr>
        <p:spPr>
          <a:xfrm>
            <a:off x="885827" y="1631993"/>
            <a:ext cx="2612572" cy="584775"/>
          </a:xfrm>
          <a:prstGeom prst="rect">
            <a:avLst/>
          </a:prstGeom>
          <a:noFill/>
        </p:spPr>
        <p:txBody>
          <a:bodyPr wrap="square" rtlCol="0">
            <a:spAutoFit/>
          </a:bodyPr>
          <a:lstStyle/>
          <a:p>
            <a:pPr algn="ctr"/>
            <a:r>
              <a:rPr lang="en-IE" sz="3200" b="1" dirty="0" smtClean="0">
                <a:solidFill>
                  <a:schemeClr val="bg1"/>
                </a:solidFill>
              </a:rPr>
              <a:t>Technology</a:t>
            </a:r>
            <a:endParaRPr lang="en-IE" sz="3200" b="1" dirty="0">
              <a:solidFill>
                <a:schemeClr val="bg1"/>
              </a:solidFill>
            </a:endParaRPr>
          </a:p>
        </p:txBody>
      </p:sp>
      <p:sp>
        <p:nvSpPr>
          <p:cNvPr id="11" name="TextBox 10"/>
          <p:cNvSpPr txBox="1"/>
          <p:nvPr/>
        </p:nvSpPr>
        <p:spPr>
          <a:xfrm>
            <a:off x="4694466" y="1631993"/>
            <a:ext cx="2771095" cy="584775"/>
          </a:xfrm>
          <a:prstGeom prst="rect">
            <a:avLst/>
          </a:prstGeom>
          <a:noFill/>
        </p:spPr>
        <p:txBody>
          <a:bodyPr wrap="square" rtlCol="0">
            <a:spAutoFit/>
          </a:bodyPr>
          <a:lstStyle/>
          <a:p>
            <a:pPr algn="ctr"/>
            <a:r>
              <a:rPr lang="en-IE" sz="3200" b="1" dirty="0" smtClean="0">
                <a:solidFill>
                  <a:schemeClr val="bg1"/>
                </a:solidFill>
              </a:rPr>
              <a:t>Connectivity</a:t>
            </a:r>
            <a:endParaRPr lang="en-IE" sz="3200" b="1" dirty="0">
              <a:solidFill>
                <a:schemeClr val="bg1"/>
              </a:solidFill>
            </a:endParaRPr>
          </a:p>
        </p:txBody>
      </p:sp>
      <p:sp>
        <p:nvSpPr>
          <p:cNvPr id="12" name="TextBox 11"/>
          <p:cNvSpPr txBox="1"/>
          <p:nvPr/>
        </p:nvSpPr>
        <p:spPr>
          <a:xfrm>
            <a:off x="8658904" y="1631992"/>
            <a:ext cx="2771095" cy="584775"/>
          </a:xfrm>
          <a:prstGeom prst="rect">
            <a:avLst/>
          </a:prstGeom>
          <a:noFill/>
        </p:spPr>
        <p:txBody>
          <a:bodyPr wrap="square" rtlCol="0">
            <a:spAutoFit/>
          </a:bodyPr>
          <a:lstStyle/>
          <a:p>
            <a:pPr algn="ctr"/>
            <a:r>
              <a:rPr lang="en-IE" sz="3200" b="1" dirty="0" smtClean="0">
                <a:solidFill>
                  <a:schemeClr val="bg1"/>
                </a:solidFill>
              </a:rPr>
              <a:t>Information</a:t>
            </a:r>
            <a:endParaRPr lang="en-IE" sz="3200" b="1" dirty="0">
              <a:solidFill>
                <a:schemeClr val="bg1"/>
              </a:solidFill>
            </a:endParaRPr>
          </a:p>
        </p:txBody>
      </p:sp>
      <p:sp>
        <p:nvSpPr>
          <p:cNvPr id="13" name="TextBox 12"/>
          <p:cNvSpPr txBox="1"/>
          <p:nvPr/>
        </p:nvSpPr>
        <p:spPr>
          <a:xfrm>
            <a:off x="2525827" y="4524578"/>
            <a:ext cx="6912428" cy="1015663"/>
          </a:xfrm>
          <a:prstGeom prst="rect">
            <a:avLst/>
          </a:prstGeom>
          <a:noFill/>
        </p:spPr>
        <p:txBody>
          <a:bodyPr wrap="square" rtlCol="0">
            <a:spAutoFit/>
          </a:bodyPr>
          <a:lstStyle/>
          <a:p>
            <a:pPr algn="ctr"/>
            <a:r>
              <a:rPr lang="en-IE" sz="6000" b="1" dirty="0" smtClean="0">
                <a:solidFill>
                  <a:schemeClr val="bg1"/>
                </a:solidFill>
              </a:rPr>
              <a:t>More Information</a:t>
            </a:r>
            <a:endParaRPr lang="en-IE" sz="6000" b="1" dirty="0">
              <a:solidFill>
                <a:schemeClr val="bg1"/>
              </a:solidFill>
            </a:endParaRPr>
          </a:p>
        </p:txBody>
      </p:sp>
      <p:sp>
        <p:nvSpPr>
          <p:cNvPr id="7" name="TextBox 6"/>
          <p:cNvSpPr txBox="1"/>
          <p:nvPr/>
        </p:nvSpPr>
        <p:spPr>
          <a:xfrm>
            <a:off x="7690076" y="1339603"/>
            <a:ext cx="968828" cy="1169551"/>
          </a:xfrm>
          <a:prstGeom prst="rect">
            <a:avLst/>
          </a:prstGeom>
          <a:noFill/>
        </p:spPr>
        <p:txBody>
          <a:bodyPr wrap="square" rtlCol="0">
            <a:spAutoFit/>
          </a:bodyPr>
          <a:lstStyle/>
          <a:p>
            <a:r>
              <a:rPr lang="en-IE" sz="7000" b="1" dirty="0" smtClean="0">
                <a:solidFill>
                  <a:srgbClr val="008ED6"/>
                </a:solidFill>
              </a:rPr>
              <a:t>X</a:t>
            </a:r>
            <a:endParaRPr lang="en-IE" sz="7000" b="1" dirty="0">
              <a:solidFill>
                <a:srgbClr val="008ED6"/>
              </a:solidFill>
            </a:endParaRPr>
          </a:p>
        </p:txBody>
      </p:sp>
      <p:sp>
        <p:nvSpPr>
          <p:cNvPr id="14" name="TextBox 13"/>
          <p:cNvSpPr txBox="1"/>
          <p:nvPr/>
        </p:nvSpPr>
        <p:spPr>
          <a:xfrm>
            <a:off x="3696385" y="1108771"/>
            <a:ext cx="968828" cy="1631216"/>
          </a:xfrm>
          <a:prstGeom prst="rect">
            <a:avLst/>
          </a:prstGeom>
          <a:noFill/>
        </p:spPr>
        <p:txBody>
          <a:bodyPr wrap="square" rtlCol="0">
            <a:spAutoFit/>
          </a:bodyPr>
          <a:lstStyle/>
          <a:p>
            <a:r>
              <a:rPr lang="en-IE" sz="10000" b="1" dirty="0" smtClean="0">
                <a:solidFill>
                  <a:srgbClr val="008ED6"/>
                </a:solidFill>
              </a:rPr>
              <a:t>+</a:t>
            </a:r>
            <a:endParaRPr lang="en-IE" sz="10000" b="1" dirty="0">
              <a:solidFill>
                <a:srgbClr val="008ED6"/>
              </a:solidFill>
            </a:endParaRPr>
          </a:p>
        </p:txBody>
      </p:sp>
      <p:pic>
        <p:nvPicPr>
          <p:cNvPr id="16" name="Shape 96"/>
          <p:cNvPicPr preferRelativeResize="0"/>
          <p:nvPr/>
        </p:nvPicPr>
        <p:blipFill rotWithShape="1">
          <a:blip r:embed="rId3">
            <a:alphaModFix/>
          </a:blip>
          <a:srcRect/>
          <a:stretch/>
        </p:blipFill>
        <p:spPr>
          <a:xfrm>
            <a:off x="100027" y="6100109"/>
            <a:ext cx="757891" cy="757891"/>
          </a:xfrm>
          <a:prstGeom prst="rect">
            <a:avLst/>
          </a:prstGeom>
          <a:noFill/>
          <a:ln>
            <a:noFill/>
          </a:ln>
        </p:spPr>
      </p:pic>
      <p:sp>
        <p:nvSpPr>
          <p:cNvPr id="17" name="Rectangle 16"/>
          <p:cNvSpPr/>
          <p:nvPr/>
        </p:nvSpPr>
        <p:spPr>
          <a:xfrm>
            <a:off x="749061" y="6186666"/>
            <a:ext cx="6096000" cy="584775"/>
          </a:xfrm>
          <a:prstGeom prst="rect">
            <a:avLst/>
          </a:prstGeom>
        </p:spPr>
        <p:txBody>
          <a:bodyPr>
            <a:spAutoFit/>
          </a:bodyPr>
          <a:lstStyle/>
          <a:p>
            <a:pPr lvl="0">
              <a:buClr>
                <a:schemeClr val="lt1"/>
              </a:buClr>
              <a:buSzPct val="25000"/>
            </a:pPr>
            <a:r>
              <a:rPr lang="en-IE" sz="1600" dirty="0" err="1">
                <a:solidFill>
                  <a:srgbClr val="008ED6"/>
                </a:solidFill>
                <a:latin typeface="Calibri"/>
                <a:ea typeface="Calibri"/>
                <a:cs typeface="Calibri"/>
                <a:sym typeface="Calibri"/>
              </a:rPr>
              <a:t>Seirbhísí</a:t>
            </a:r>
            <a:r>
              <a:rPr lang="en-IE" sz="1600" dirty="0">
                <a:solidFill>
                  <a:srgbClr val="008ED6"/>
                </a:solidFill>
                <a:latin typeface="Calibri"/>
                <a:ea typeface="Calibri"/>
                <a:cs typeface="Calibri"/>
                <a:sym typeface="Calibri"/>
              </a:rPr>
              <a:t> </a:t>
            </a:r>
            <a:r>
              <a:rPr lang="en-IE" sz="1600" dirty="0" err="1">
                <a:solidFill>
                  <a:srgbClr val="008ED6"/>
                </a:solidFill>
                <a:latin typeface="Calibri"/>
                <a:ea typeface="Calibri"/>
                <a:cs typeface="Calibri"/>
                <a:sym typeface="Calibri"/>
              </a:rPr>
              <a:t>Leabharlanna</a:t>
            </a:r>
            <a:r>
              <a:rPr lang="en-IE" sz="1600" dirty="0">
                <a:solidFill>
                  <a:srgbClr val="008ED6"/>
                </a:solidFill>
                <a:latin typeface="Calibri"/>
                <a:ea typeface="Calibri"/>
                <a:cs typeface="Calibri"/>
                <a:sym typeface="Calibri"/>
              </a:rPr>
              <a:t> ITBÁC</a:t>
            </a:r>
            <a:br>
              <a:rPr lang="en-IE" sz="1600" dirty="0">
                <a:solidFill>
                  <a:srgbClr val="008ED6"/>
                </a:solidFill>
                <a:latin typeface="Calibri"/>
                <a:ea typeface="Calibri"/>
                <a:cs typeface="Calibri"/>
                <a:sym typeface="Calibri"/>
              </a:rPr>
            </a:br>
            <a:r>
              <a:rPr lang="en-IE" sz="1600" dirty="0">
                <a:solidFill>
                  <a:srgbClr val="008ED6"/>
                </a:solidFill>
                <a:latin typeface="Calibri"/>
                <a:ea typeface="Calibri"/>
                <a:cs typeface="Calibri"/>
                <a:sym typeface="Calibri"/>
              </a:rPr>
              <a:t>DIT Library Services</a:t>
            </a:r>
          </a:p>
        </p:txBody>
      </p:sp>
    </p:spTree>
    <p:extLst>
      <p:ext uri="{BB962C8B-B14F-4D97-AF65-F5344CB8AC3E}">
        <p14:creationId xmlns:p14="http://schemas.microsoft.com/office/powerpoint/2010/main" val="1397354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6"/>
        <p:cNvGrpSpPr/>
        <p:nvPr/>
      </p:nvGrpSpPr>
      <p:grpSpPr>
        <a:xfrm>
          <a:off x="0" y="0"/>
          <a:ext cx="0" cy="0"/>
          <a:chOff x="0" y="0"/>
          <a:chExt cx="0" cy="0"/>
        </a:xfrm>
      </p:grpSpPr>
      <p:pic>
        <p:nvPicPr>
          <p:cNvPr id="87" name="Shape 87"/>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88" name="Shape 88"/>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dirty="0" err="1" smtClean="0">
                <a:solidFill>
                  <a:srgbClr val="008ED6"/>
                </a:solidFill>
                <a:latin typeface="Calibri"/>
                <a:ea typeface="Calibri"/>
                <a:cs typeface="Calibri"/>
                <a:sym typeface="Calibri"/>
              </a:rPr>
              <a:t>Seirbhísí</a:t>
            </a:r>
            <a:r>
              <a:rPr lang="en-IE" sz="1800" b="0" i="0" u="none" strike="noStrike" cap="none" dirty="0" smtClean="0">
                <a:solidFill>
                  <a:srgbClr val="008ED6"/>
                </a:solidFill>
                <a:latin typeface="Calibri"/>
                <a:ea typeface="Calibri"/>
                <a:cs typeface="Calibri"/>
                <a:sym typeface="Calibri"/>
              </a:rPr>
              <a:t> </a:t>
            </a:r>
            <a:r>
              <a:rPr lang="en-IE" sz="1800" b="0" i="0" u="none" strike="noStrike" cap="none" dirty="0" err="1" smtClean="0">
                <a:solidFill>
                  <a:srgbClr val="008ED6"/>
                </a:solidFill>
                <a:latin typeface="Calibri"/>
                <a:ea typeface="Calibri"/>
                <a:cs typeface="Calibri"/>
                <a:sym typeface="Calibri"/>
              </a:rPr>
              <a:t>Leabharlanna</a:t>
            </a:r>
            <a:r>
              <a:rPr lang="en-IE" sz="1800" b="0" i="0" u="none" strike="noStrike" cap="none" dirty="0" smtClean="0">
                <a:solidFill>
                  <a:srgbClr val="008ED6"/>
                </a:solidFill>
                <a:latin typeface="Calibri"/>
                <a:ea typeface="Calibri"/>
                <a:cs typeface="Calibri"/>
                <a:sym typeface="Calibri"/>
              </a:rPr>
              <a:t> ITBÁC</a:t>
            </a:r>
            <a:br>
              <a:rPr lang="en-IE" sz="1800" b="0" i="0" u="none" strike="noStrike" cap="none" dirty="0" smtClean="0">
                <a:solidFill>
                  <a:srgbClr val="008ED6"/>
                </a:solidFill>
                <a:latin typeface="Calibri"/>
                <a:ea typeface="Calibri"/>
                <a:cs typeface="Calibri"/>
                <a:sym typeface="Calibri"/>
              </a:rPr>
            </a:br>
            <a:r>
              <a:rPr lang="en-IE" sz="1800" b="0" i="0" u="none" strike="noStrike" cap="none" dirty="0" smtClean="0">
                <a:solidFill>
                  <a:srgbClr val="008ED6"/>
                </a:solidFill>
                <a:latin typeface="Calibri"/>
                <a:ea typeface="Calibri"/>
                <a:cs typeface="Calibri"/>
                <a:sym typeface="Calibri"/>
              </a:rPr>
              <a:t>DIT Library Services</a:t>
            </a:r>
            <a:endParaRPr lang="en-IE" sz="1800" b="0" i="0" u="none" strike="noStrike" cap="none" dirty="0">
              <a:solidFill>
                <a:srgbClr val="008ED6"/>
              </a:solidFill>
              <a:latin typeface="Calibri"/>
              <a:ea typeface="Calibri"/>
              <a:cs typeface="Calibri"/>
              <a:sym typeface="Calibri"/>
            </a:endParaRPr>
          </a:p>
        </p:txBody>
      </p:sp>
      <p:sp>
        <p:nvSpPr>
          <p:cNvPr id="89" name="Shape 89"/>
          <p:cNvSpPr txBox="1">
            <a:spLocks noGrp="1"/>
          </p:cNvSpPr>
          <p:nvPr>
            <p:ph type="title"/>
          </p:nvPr>
        </p:nvSpPr>
        <p:spPr>
          <a:xfrm>
            <a:off x="838200" y="1436225"/>
            <a:ext cx="10515600" cy="2621100"/>
          </a:xfrm>
          <a:prstGeom prst="rect">
            <a:avLst/>
          </a:prstGeom>
        </p:spPr>
        <p:txBody>
          <a:bodyPr wrap="square" lIns="91425" tIns="91425" rIns="91425" bIns="91425" anchor="ctr" anchorCtr="0">
            <a:noAutofit/>
          </a:bodyPr>
          <a:lstStyle/>
          <a:p>
            <a:pPr lvl="0" algn="ctr">
              <a:spcBef>
                <a:spcPts val="0"/>
              </a:spcBef>
              <a:buNone/>
            </a:pPr>
            <a:r>
              <a:rPr lang="en-IE" sz="6000" b="1">
                <a:solidFill>
                  <a:srgbClr val="008ED6"/>
                </a:solidFill>
                <a:latin typeface="Arial"/>
                <a:ea typeface="Arial"/>
                <a:cs typeface="Arial"/>
                <a:sym typeface="Arial"/>
              </a:rPr>
              <a:t>“All Librarians do is stamp and shelve books and tell people to be quiet”</a:t>
            </a:r>
          </a:p>
        </p:txBody>
      </p:sp>
      <p:sp>
        <p:nvSpPr>
          <p:cNvPr id="90" name="Shape 90"/>
          <p:cNvSpPr/>
          <p:nvPr/>
        </p:nvSpPr>
        <p:spPr>
          <a:xfrm>
            <a:off x="2414650" y="1274650"/>
            <a:ext cx="7576200" cy="3339300"/>
          </a:xfrm>
          <a:prstGeom prst="roundRect">
            <a:avLst>
              <a:gd name="adj" fmla="val 16667"/>
            </a:avLst>
          </a:prstGeom>
          <a:solidFill>
            <a:srgbClr val="FF0000"/>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91" name="Shape 91"/>
          <p:cNvSpPr txBox="1"/>
          <p:nvPr/>
        </p:nvSpPr>
        <p:spPr>
          <a:xfrm>
            <a:off x="3446950" y="1732425"/>
            <a:ext cx="5511600" cy="2172300"/>
          </a:xfrm>
          <a:prstGeom prst="rect">
            <a:avLst/>
          </a:prstGeom>
          <a:noFill/>
          <a:ln>
            <a:noFill/>
          </a:ln>
        </p:spPr>
        <p:txBody>
          <a:bodyPr wrap="square" lIns="91425" tIns="91425" rIns="91425" bIns="91425" anchor="t" anchorCtr="0">
            <a:noAutofit/>
          </a:bodyPr>
          <a:lstStyle/>
          <a:p>
            <a:pPr lvl="0" algn="ctr">
              <a:spcBef>
                <a:spcPts val="0"/>
              </a:spcBef>
              <a:buNone/>
            </a:pPr>
            <a:r>
              <a:rPr lang="en-IE" sz="7200" b="1">
                <a:solidFill>
                  <a:srgbClr val="FFFFFF"/>
                </a:solidFill>
              </a:rPr>
              <a:t>Stereotype Alert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5"/>
        <p:cNvGrpSpPr/>
        <p:nvPr/>
      </p:nvGrpSpPr>
      <p:grpSpPr>
        <a:xfrm>
          <a:off x="0" y="0"/>
          <a:ext cx="0" cy="0"/>
          <a:chOff x="0" y="0"/>
          <a:chExt cx="0" cy="0"/>
        </a:xfrm>
      </p:grpSpPr>
      <p:pic>
        <p:nvPicPr>
          <p:cNvPr id="96" name="Shape 96"/>
          <p:cNvPicPr preferRelativeResize="0"/>
          <p:nvPr/>
        </p:nvPicPr>
        <p:blipFill rotWithShape="1">
          <a:blip r:embed="rId3">
            <a:alphaModFix/>
          </a:blip>
          <a:srcRect/>
          <a:stretch/>
        </p:blipFill>
        <p:spPr>
          <a:xfrm>
            <a:off x="201989" y="5909925"/>
            <a:ext cx="757891" cy="757891"/>
          </a:xfrm>
          <a:prstGeom prst="rect">
            <a:avLst/>
          </a:prstGeom>
          <a:noFill/>
          <a:ln>
            <a:noFill/>
          </a:ln>
        </p:spPr>
      </p:pic>
      <p:sp>
        <p:nvSpPr>
          <p:cNvPr id="97" name="Shape 97"/>
          <p:cNvSpPr txBox="1"/>
          <p:nvPr/>
        </p:nvSpPr>
        <p:spPr>
          <a:xfrm>
            <a:off x="871062" y="5965901"/>
            <a:ext cx="4182600" cy="646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r>
              <a:rPr lang="en-IE" sz="1800" b="0" i="0" u="none" strike="noStrike" cap="none">
                <a:solidFill>
                  <a:srgbClr val="008ED6"/>
                </a:solidFill>
                <a:latin typeface="Calibri"/>
                <a:ea typeface="Calibri"/>
                <a:cs typeface="Calibri"/>
                <a:sym typeface="Calibri"/>
              </a:rPr>
              <a:t>Seirbhísí Leabharlanna ITBÁC</a:t>
            </a:r>
            <a:br>
              <a:rPr lang="en-IE" sz="1800" b="0" i="0" u="none" strike="noStrike" cap="none">
                <a:solidFill>
                  <a:srgbClr val="008ED6"/>
                </a:solidFill>
                <a:latin typeface="Calibri"/>
                <a:ea typeface="Calibri"/>
                <a:cs typeface="Calibri"/>
                <a:sym typeface="Calibri"/>
              </a:rPr>
            </a:br>
            <a:r>
              <a:rPr lang="en-IE" sz="1800" b="0" i="0" u="none" strike="noStrike" cap="none">
                <a:solidFill>
                  <a:srgbClr val="008ED6"/>
                </a:solidFill>
                <a:latin typeface="Calibri"/>
                <a:ea typeface="Calibri"/>
                <a:cs typeface="Calibri"/>
                <a:sym typeface="Calibri"/>
              </a:rPr>
              <a:t>DIT Library Services</a:t>
            </a:r>
          </a:p>
        </p:txBody>
      </p:sp>
      <p:sp>
        <p:nvSpPr>
          <p:cNvPr id="98" name="Shape 98"/>
          <p:cNvSpPr/>
          <p:nvPr/>
        </p:nvSpPr>
        <p:spPr>
          <a:xfrm>
            <a:off x="475750" y="700150"/>
            <a:ext cx="4299600" cy="48474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99" name="Shape 99"/>
          <p:cNvSpPr txBox="1"/>
          <p:nvPr/>
        </p:nvSpPr>
        <p:spPr>
          <a:xfrm>
            <a:off x="915600" y="1140000"/>
            <a:ext cx="3348300" cy="3895800"/>
          </a:xfrm>
          <a:prstGeom prst="rect">
            <a:avLst/>
          </a:prstGeom>
          <a:noFill/>
          <a:ln>
            <a:noFill/>
          </a:ln>
        </p:spPr>
        <p:txBody>
          <a:bodyPr wrap="square" lIns="91425" tIns="91425" rIns="91425" bIns="91425" anchor="t" anchorCtr="0">
            <a:noAutofit/>
          </a:bodyPr>
          <a:lstStyle/>
          <a:p>
            <a:pPr lvl="0">
              <a:spcBef>
                <a:spcPts val="0"/>
              </a:spcBef>
              <a:buNone/>
            </a:pPr>
            <a:r>
              <a:rPr lang="en-IE" sz="3600" b="1">
                <a:solidFill>
                  <a:schemeClr val="accent4"/>
                </a:solidFill>
              </a:rPr>
              <a:t>Supporting Learning, Teaching and Research</a:t>
            </a:r>
          </a:p>
          <a:p>
            <a:pPr lvl="0">
              <a:spcBef>
                <a:spcPts val="0"/>
              </a:spcBef>
              <a:buNone/>
            </a:pPr>
            <a:r>
              <a:rPr lang="en-IE" sz="2400">
                <a:solidFill>
                  <a:srgbClr val="FFFFFF"/>
                </a:solidFill>
              </a:rPr>
              <a:t>with Space, Staff &amp; Service</a:t>
            </a:r>
          </a:p>
        </p:txBody>
      </p:sp>
      <p:sp>
        <p:nvSpPr>
          <p:cNvPr id="100" name="Shape 100"/>
          <p:cNvSpPr/>
          <p:nvPr/>
        </p:nvSpPr>
        <p:spPr>
          <a:xfrm>
            <a:off x="4981725" y="700150"/>
            <a:ext cx="6912000" cy="4847400"/>
          </a:xfrm>
          <a:prstGeom prst="roundRect">
            <a:avLst>
              <a:gd name="adj" fmla="val 16667"/>
            </a:avLst>
          </a:prstGeom>
          <a:solidFill>
            <a:srgbClr val="008ED6"/>
          </a:solidFill>
          <a:ln w="9525" cap="flat" cmpd="sng">
            <a:solidFill>
              <a:srgbClr val="008ED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01" name="Shape 101"/>
          <p:cNvSpPr txBox="1"/>
          <p:nvPr/>
        </p:nvSpPr>
        <p:spPr>
          <a:xfrm>
            <a:off x="5421775" y="1265675"/>
            <a:ext cx="6077100" cy="3707400"/>
          </a:xfrm>
          <a:prstGeom prst="rect">
            <a:avLst/>
          </a:prstGeom>
          <a:noFill/>
          <a:ln>
            <a:noFill/>
          </a:ln>
        </p:spPr>
        <p:txBody>
          <a:bodyPr wrap="square" lIns="91425" tIns="91425" rIns="91425" bIns="91425" anchor="t" anchorCtr="0">
            <a:noAutofit/>
          </a:bodyPr>
          <a:lstStyle/>
          <a:p>
            <a:pPr lvl="0" rtl="0">
              <a:spcBef>
                <a:spcPts val="0"/>
              </a:spcBef>
              <a:buNone/>
            </a:pPr>
            <a:r>
              <a:rPr lang="en-IE" sz="3000">
                <a:solidFill>
                  <a:srgbClr val="FFFFFF"/>
                </a:solidFill>
              </a:rPr>
              <a:t>Collection Development -print &amp; online</a:t>
            </a:r>
          </a:p>
          <a:p>
            <a:pPr lvl="0">
              <a:spcBef>
                <a:spcPts val="0"/>
              </a:spcBef>
              <a:buNone/>
            </a:pPr>
            <a:r>
              <a:rPr lang="en-IE" sz="3000">
                <a:solidFill>
                  <a:srgbClr val="FFFFFF"/>
                </a:solidFill>
              </a:rPr>
              <a:t>Reader Services</a:t>
            </a:r>
          </a:p>
          <a:p>
            <a:pPr lvl="0">
              <a:spcBef>
                <a:spcPts val="0"/>
              </a:spcBef>
              <a:buNone/>
            </a:pPr>
            <a:r>
              <a:rPr lang="en-IE" sz="3000">
                <a:solidFill>
                  <a:srgbClr val="FFFFFF"/>
                </a:solidFill>
              </a:rPr>
              <a:t>Archives</a:t>
            </a:r>
          </a:p>
          <a:p>
            <a:pPr marL="0" lvl="0" indent="0">
              <a:spcBef>
                <a:spcPts val="0"/>
              </a:spcBef>
              <a:buNone/>
            </a:pPr>
            <a:r>
              <a:rPr lang="en-IE" sz="3000">
                <a:solidFill>
                  <a:srgbClr val="FFFFFF"/>
                </a:solidFill>
              </a:rPr>
              <a:t>Digital Archives -Arrow</a:t>
            </a:r>
          </a:p>
          <a:p>
            <a:pPr lvl="0">
              <a:spcBef>
                <a:spcPts val="0"/>
              </a:spcBef>
              <a:buNone/>
            </a:pPr>
            <a:r>
              <a:rPr lang="en-IE" sz="3000">
                <a:solidFill>
                  <a:srgbClr val="FFFFFF"/>
                </a:solidFill>
              </a:rPr>
              <a:t>Research Support</a:t>
            </a:r>
          </a:p>
          <a:p>
            <a:pPr lvl="0">
              <a:spcBef>
                <a:spcPts val="0"/>
              </a:spcBef>
              <a:buNone/>
            </a:pPr>
            <a:r>
              <a:rPr lang="en-IE" sz="3000">
                <a:solidFill>
                  <a:srgbClr val="FFFFFF"/>
                </a:solidFill>
              </a:rPr>
              <a:t>Teaching</a:t>
            </a:r>
          </a:p>
          <a:p>
            <a:pPr lvl="0">
              <a:spcBef>
                <a:spcPts val="0"/>
              </a:spcBef>
              <a:buNone/>
            </a:pPr>
            <a:r>
              <a:rPr lang="en-IE" sz="3000">
                <a:solidFill>
                  <a:srgbClr val="FFFFFF"/>
                </a:solidFill>
              </a:rPr>
              <a:t>(to name a few..)</a:t>
            </a:r>
          </a:p>
          <a:p>
            <a:pPr lvl="0">
              <a:spcBef>
                <a:spcPts val="0"/>
              </a:spcBef>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1939</Words>
  <Application>Microsoft Office PowerPoint</Application>
  <PresentationFormat>Widescreen</PresentationFormat>
  <Paragraphs>210</Paragraphs>
  <Slides>26</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Critical Media Literacies:</vt:lpstr>
      <vt:lpstr>PowerPoint Presentation</vt:lpstr>
      <vt:lpstr>But…</vt:lpstr>
      <vt:lpstr>PowerPoint Presentation</vt:lpstr>
      <vt:lpstr>PowerPoint Presentation</vt:lpstr>
      <vt:lpstr>Libraries…</vt:lpstr>
      <vt:lpstr>PowerPoint Presentation</vt:lpstr>
      <vt:lpstr>“All Librarians do is stamp and shelve books and tell people to be quiet”</vt:lpstr>
      <vt:lpstr>PowerPoint Presentation</vt:lpstr>
      <vt:lpstr>What do we teach?</vt:lpstr>
      <vt:lpstr>“Information literacy is a set of abilities requiring individuals to recognize when information is needed and have the ability to locate, evaluate, and use effectively the needed information." -American Library Association (ALA)</vt:lpstr>
      <vt:lpstr>“Knowing when and why you need information, where to find it, and how to evaluate, use and communicate  it in an ethical manner." -Chartered Institute of Library Information Professionals (CILIP)</vt:lpstr>
      <vt:lpstr> [Media Literacy is]… the ability to access, analyze, evaluate and create media in a variety of forms...It provides a framework to access, analyze, evaluate and create messages in a variety of forms - from print to video to the Internet.  -Center for Media Literacy (CML)      </vt:lpstr>
      <vt:lpstr>"[Critical Media Literacy is]...an educational response that expands the notion of literacy to include different forms of mass communication, popular culture, and new technologies. It deepens the potential of literacy education to critically analyze relationships between media and audiences, information, and power. Along with this mainstream analysis, alternative media production empowers students to create their own messages that can challenge media texts and narratives." -(Kellner &amp; Share, 2007, p.60)</vt:lpstr>
      <vt:lpstr>PowerPoint Presentation</vt:lpstr>
      <vt:lpstr>The SCONUL Seven Pillars of Information Literacy</vt:lpstr>
      <vt:lpstr>What is cause for separation?</vt:lpstr>
      <vt:lpstr>Let’s focus on what’s similar:</vt:lpstr>
      <vt:lpstr>We need to collaborate:</vt:lpstr>
      <vt:lpstr>This matches our experience:</vt:lpstr>
      <vt:lpstr>‘Information Literacy’, ‘Critical Media Literacy’ and ‘Media &amp; Information Literacy’ don’t resonate with students. How do we reach them?</vt:lpstr>
      <vt:lpstr>PowerPoint Presentation</vt:lpstr>
      <vt:lpstr>What are young people familiar with?</vt:lpstr>
      <vt:lpstr>How can we collaborate?</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Media Literacies:</dc:title>
  <dc:creator>Sarah Anne Kennedy</dc:creator>
  <cp:lastModifiedBy>sarahanne kennedy</cp:lastModifiedBy>
  <cp:revision>8</cp:revision>
  <dcterms:modified xsi:type="dcterms:W3CDTF">2018-01-18T15:41:36Z</dcterms:modified>
</cp:coreProperties>
</file>